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21"/>
  </p:notesMasterIdLst>
  <p:handoutMasterIdLst>
    <p:handoutMasterId r:id="rId22"/>
  </p:handoutMasterIdLst>
  <p:sldIdLst>
    <p:sldId id="304" r:id="rId3"/>
    <p:sldId id="310" r:id="rId4"/>
    <p:sldId id="305" r:id="rId5"/>
    <p:sldId id="308" r:id="rId6"/>
    <p:sldId id="314" r:id="rId7"/>
    <p:sldId id="315" r:id="rId8"/>
    <p:sldId id="316" r:id="rId9"/>
    <p:sldId id="317" r:id="rId10"/>
    <p:sldId id="306" r:id="rId11"/>
    <p:sldId id="318" r:id="rId12"/>
    <p:sldId id="307" r:id="rId13"/>
    <p:sldId id="323" r:id="rId14"/>
    <p:sldId id="312" r:id="rId15"/>
    <p:sldId id="311" r:id="rId16"/>
    <p:sldId id="327" r:id="rId17"/>
    <p:sldId id="328" r:id="rId18"/>
    <p:sldId id="329" r:id="rId19"/>
    <p:sldId id="331" r:id="rId20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515"/>
    <a:srgbClr val="008F3F"/>
    <a:srgbClr val="D6DDD3"/>
    <a:srgbClr val="EDE8DD"/>
    <a:srgbClr val="C2B7A1"/>
    <a:srgbClr val="918873"/>
    <a:srgbClr val="3C3623"/>
    <a:srgbClr val="D0A760"/>
    <a:srgbClr val="434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/>
    <p:restoredTop sz="94682"/>
  </p:normalViewPr>
  <p:slideViewPr>
    <p:cSldViewPr snapToGrid="0" snapToObjects="1">
      <p:cViewPr>
        <p:scale>
          <a:sx n="120" d="100"/>
          <a:sy n="120" d="100"/>
        </p:scale>
        <p:origin x="136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4A4BF3-E9DD-4441-A875-4966FE2CA7A4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FD4A86-74AA-9747-A754-0280A1FF5E78}">
      <dgm:prSet phldrT="[Text]" custT="1"/>
      <dgm:spPr/>
      <dgm:t>
        <a:bodyPr/>
        <a:lstStyle/>
        <a:p>
          <a:r>
            <a:rPr lang="en-US" sz="2000" b="0" dirty="0" smtClean="0">
              <a:latin typeface="Arial" charset="0"/>
              <a:ea typeface="Arial" charset="0"/>
              <a:cs typeface="Arial" charset="0"/>
            </a:rPr>
            <a:t>Data Collection</a:t>
          </a:r>
          <a:endParaRPr lang="en-US" sz="2000" b="0" dirty="0">
            <a:latin typeface="Arial" charset="0"/>
            <a:ea typeface="Arial" charset="0"/>
            <a:cs typeface="Arial" charset="0"/>
          </a:endParaRPr>
        </a:p>
      </dgm:t>
    </dgm:pt>
    <dgm:pt modelId="{4C4D51B9-455B-DF4F-869C-A5F1AF5ED64D}" type="parTrans" cxnId="{A02CFA04-E996-D546-AA72-F23D83BD47BF}">
      <dgm:prSet/>
      <dgm:spPr/>
      <dgm:t>
        <a:bodyPr/>
        <a:lstStyle/>
        <a:p>
          <a:endParaRPr lang="en-US"/>
        </a:p>
      </dgm:t>
    </dgm:pt>
    <dgm:pt modelId="{75BE15A7-C960-C14E-AE92-4DA76DF30003}" type="sibTrans" cxnId="{A02CFA04-E996-D546-AA72-F23D83BD47BF}">
      <dgm:prSet/>
      <dgm:spPr/>
      <dgm:t>
        <a:bodyPr/>
        <a:lstStyle/>
        <a:p>
          <a:endParaRPr lang="en-US"/>
        </a:p>
      </dgm:t>
    </dgm:pt>
    <dgm:pt modelId="{8E874BA4-B16B-9C43-B8DF-9C4C6B7B126A}">
      <dgm:prSet phldrT="[Text]" custT="1"/>
      <dgm:spPr/>
      <dgm:t>
        <a:bodyPr/>
        <a:lstStyle/>
        <a:p>
          <a:r>
            <a:rPr lang="en-US" sz="2000" dirty="0" smtClean="0">
              <a:latin typeface="Arial" charset="0"/>
              <a:ea typeface="Arial" charset="0"/>
              <a:cs typeface="Arial" charset="0"/>
            </a:rPr>
            <a:t>Filtering</a:t>
          </a:r>
          <a:endParaRPr lang="en-US" sz="2000" dirty="0">
            <a:latin typeface="Arial" charset="0"/>
            <a:ea typeface="Arial" charset="0"/>
            <a:cs typeface="Arial" charset="0"/>
          </a:endParaRPr>
        </a:p>
      </dgm:t>
    </dgm:pt>
    <dgm:pt modelId="{40DD65B9-924F-144E-AFCA-7A0905725CEE}" type="parTrans" cxnId="{E48B9E22-57F8-E641-934A-A09C93179E73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E25B4E65-6BAD-BA4C-AA1A-967720B8A2BB}" type="sibTrans" cxnId="{E48B9E22-57F8-E641-934A-A09C93179E73}">
      <dgm:prSet/>
      <dgm:spPr/>
      <dgm:t>
        <a:bodyPr/>
        <a:lstStyle/>
        <a:p>
          <a:endParaRPr lang="en-US"/>
        </a:p>
      </dgm:t>
    </dgm:pt>
    <dgm:pt modelId="{11E7FC20-B47D-374B-A751-2869942E4A3E}">
      <dgm:prSet custT="1"/>
      <dgm:spPr/>
      <dgm:t>
        <a:bodyPr/>
        <a:lstStyle/>
        <a:p>
          <a:r>
            <a:rPr lang="en-US" sz="2000" dirty="0" err="1" smtClean="0">
              <a:latin typeface="Arial" charset="0"/>
              <a:ea typeface="Arial" charset="0"/>
              <a:cs typeface="Arial" charset="0"/>
            </a:rPr>
            <a:t>Featurization</a:t>
          </a:r>
          <a:endParaRPr lang="en-US" sz="2000" dirty="0">
            <a:latin typeface="Arial" charset="0"/>
            <a:ea typeface="Arial" charset="0"/>
            <a:cs typeface="Arial" charset="0"/>
          </a:endParaRPr>
        </a:p>
      </dgm:t>
    </dgm:pt>
    <dgm:pt modelId="{7C9B92AC-0059-E249-9C55-64C2578BBB21}" type="parTrans" cxnId="{9A3EF8DE-90D1-A54A-9451-640FB8E4344A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2112FCF6-4A2D-1F4C-937B-AEDB0CEFDF93}" type="sibTrans" cxnId="{9A3EF8DE-90D1-A54A-9451-640FB8E4344A}">
      <dgm:prSet/>
      <dgm:spPr/>
      <dgm:t>
        <a:bodyPr/>
        <a:lstStyle/>
        <a:p>
          <a:endParaRPr lang="en-US"/>
        </a:p>
      </dgm:t>
    </dgm:pt>
    <dgm:pt modelId="{253FE285-97CA-E441-8B0B-787433CFE43C}">
      <dgm:prSet custT="1"/>
      <dgm:spPr/>
      <dgm:t>
        <a:bodyPr/>
        <a:lstStyle/>
        <a:p>
          <a:r>
            <a:rPr lang="en-US" sz="2000" dirty="0" smtClean="0">
              <a:latin typeface="Arial" charset="0"/>
              <a:ea typeface="Arial" charset="0"/>
              <a:cs typeface="Arial" charset="0"/>
            </a:rPr>
            <a:t>Training</a:t>
          </a:r>
          <a:endParaRPr lang="en-US" sz="2000" dirty="0">
            <a:latin typeface="Arial" charset="0"/>
            <a:ea typeface="Arial" charset="0"/>
            <a:cs typeface="Arial" charset="0"/>
          </a:endParaRPr>
        </a:p>
      </dgm:t>
    </dgm:pt>
    <dgm:pt modelId="{C8C832FE-6CF0-4647-8B5E-1B2E1FFC58D5}" type="parTrans" cxnId="{EA2510EE-D47F-C24F-A529-9A4E7B3482CD}">
      <dgm:prSet/>
      <dgm:spPr>
        <a:ln>
          <a:headEnd type="none"/>
          <a:tailEnd type="triangle"/>
        </a:ln>
      </dgm:spPr>
      <dgm:t>
        <a:bodyPr/>
        <a:lstStyle/>
        <a:p>
          <a:endParaRPr lang="en-US"/>
        </a:p>
      </dgm:t>
    </dgm:pt>
    <dgm:pt modelId="{B816BFA9-D90B-1245-AF7F-0C14D4FB1FA3}" type="sibTrans" cxnId="{EA2510EE-D47F-C24F-A529-9A4E7B3482CD}">
      <dgm:prSet/>
      <dgm:spPr/>
      <dgm:t>
        <a:bodyPr/>
        <a:lstStyle/>
        <a:p>
          <a:endParaRPr lang="en-US"/>
        </a:p>
      </dgm:t>
    </dgm:pt>
    <dgm:pt modelId="{5AD08B10-A383-334E-8032-DA98B44ADC1A}">
      <dgm:prSet custT="1"/>
      <dgm:spPr/>
      <dgm:t>
        <a:bodyPr/>
        <a:lstStyle/>
        <a:p>
          <a:r>
            <a:rPr lang="en-US" sz="2000" dirty="0" smtClean="0">
              <a:latin typeface="Arial" charset="0"/>
              <a:ea typeface="Arial" charset="0"/>
              <a:cs typeface="Arial" charset="0"/>
            </a:rPr>
            <a:t>Cross validation</a:t>
          </a:r>
          <a:endParaRPr lang="en-US" sz="2000" dirty="0">
            <a:latin typeface="Arial" charset="0"/>
            <a:ea typeface="Arial" charset="0"/>
            <a:cs typeface="Arial" charset="0"/>
          </a:endParaRPr>
        </a:p>
      </dgm:t>
    </dgm:pt>
    <dgm:pt modelId="{DB2CE580-12C7-A74F-8519-C54D36189916}" type="parTrans" cxnId="{C7A38474-61DB-F446-82A0-39111BB97E5D}">
      <dgm:prSet/>
      <dgm:spPr>
        <a:ln>
          <a:tailEnd type="triangle"/>
        </a:ln>
      </dgm:spPr>
      <dgm:t>
        <a:bodyPr/>
        <a:lstStyle/>
        <a:p>
          <a:endParaRPr lang="en-US"/>
        </a:p>
      </dgm:t>
    </dgm:pt>
    <dgm:pt modelId="{9E2243D3-5321-384D-8A9E-72CA95706B77}" type="sibTrans" cxnId="{C7A38474-61DB-F446-82A0-39111BB97E5D}">
      <dgm:prSet/>
      <dgm:spPr/>
      <dgm:t>
        <a:bodyPr/>
        <a:lstStyle/>
        <a:p>
          <a:endParaRPr lang="en-US"/>
        </a:p>
      </dgm:t>
    </dgm:pt>
    <dgm:pt modelId="{5F205045-F4F1-904F-AAC6-A0F63261FC46}">
      <dgm:prSet/>
      <dgm:spPr>
        <a:noFill/>
      </dgm:spPr>
      <dgm:t>
        <a:bodyPr/>
        <a:lstStyle/>
        <a:p>
          <a:endParaRPr lang="en-US"/>
        </a:p>
      </dgm:t>
    </dgm:pt>
    <dgm:pt modelId="{FC2ABF1B-53CC-2844-888F-8BAA52E8897A}" type="sibTrans" cxnId="{8919E809-CC6C-1443-BE5E-D20EF35388F5}">
      <dgm:prSet/>
      <dgm:spPr/>
      <dgm:t>
        <a:bodyPr/>
        <a:lstStyle/>
        <a:p>
          <a:endParaRPr lang="en-US"/>
        </a:p>
      </dgm:t>
    </dgm:pt>
    <dgm:pt modelId="{62FB1C88-15C5-AF40-8334-2B1552C17A9C}" type="parTrans" cxnId="{8919E809-CC6C-1443-BE5E-D20EF35388F5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27A13E93-8464-BC41-9DEE-C7101B7E8713}" type="pres">
      <dgm:prSet presAssocID="{644A4BF3-E9DD-4441-A875-4966FE2CA7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5204218-3F1F-6249-AC4A-F821CEC6B882}" type="pres">
      <dgm:prSet presAssocID="{5AFD4A86-74AA-9747-A754-0280A1FF5E78}" presName="hierRoot1" presStyleCnt="0">
        <dgm:presLayoutVars>
          <dgm:hierBranch val="init"/>
        </dgm:presLayoutVars>
      </dgm:prSet>
      <dgm:spPr/>
    </dgm:pt>
    <dgm:pt modelId="{BA747585-1AB2-5A40-BC09-7DC7B55F4395}" type="pres">
      <dgm:prSet presAssocID="{5AFD4A86-74AA-9747-A754-0280A1FF5E78}" presName="rootComposite1" presStyleCnt="0"/>
      <dgm:spPr/>
    </dgm:pt>
    <dgm:pt modelId="{38E5A26C-C5A1-144E-9C3D-0A8917C05788}" type="pres">
      <dgm:prSet presAssocID="{5AFD4A86-74AA-9747-A754-0280A1FF5E78}" presName="rootText1" presStyleLbl="node0" presStyleIdx="0" presStyleCnt="1">
        <dgm:presLayoutVars>
          <dgm:chPref val="3"/>
        </dgm:presLayoutVars>
      </dgm:prSet>
      <dgm:spPr/>
    </dgm:pt>
    <dgm:pt modelId="{6E688526-BF51-0F4A-8891-B728346F495F}" type="pres">
      <dgm:prSet presAssocID="{5AFD4A86-74AA-9747-A754-0280A1FF5E78}" presName="rootConnector1" presStyleLbl="node1" presStyleIdx="0" presStyleCnt="0"/>
      <dgm:spPr/>
    </dgm:pt>
    <dgm:pt modelId="{193F2F23-9BDB-D14F-B618-34DA0E1421F0}" type="pres">
      <dgm:prSet presAssocID="{5AFD4A86-74AA-9747-A754-0280A1FF5E78}" presName="hierChild2" presStyleCnt="0"/>
      <dgm:spPr/>
    </dgm:pt>
    <dgm:pt modelId="{47095942-A7CD-CB44-B833-08CC641CF576}" type="pres">
      <dgm:prSet presAssocID="{40DD65B9-924F-144E-AFCA-7A0905725CEE}" presName="Name37" presStyleLbl="parChTrans1D2" presStyleIdx="0" presStyleCnt="1"/>
      <dgm:spPr/>
    </dgm:pt>
    <dgm:pt modelId="{6F880F6A-5CDF-6C42-8B99-80C80C7B31F2}" type="pres">
      <dgm:prSet presAssocID="{8E874BA4-B16B-9C43-B8DF-9C4C6B7B126A}" presName="hierRoot2" presStyleCnt="0">
        <dgm:presLayoutVars>
          <dgm:hierBranch val="init"/>
        </dgm:presLayoutVars>
      </dgm:prSet>
      <dgm:spPr/>
    </dgm:pt>
    <dgm:pt modelId="{C939B6D8-0042-D343-A35D-5046D9C6CDBE}" type="pres">
      <dgm:prSet presAssocID="{8E874BA4-B16B-9C43-B8DF-9C4C6B7B126A}" presName="rootComposite" presStyleCnt="0"/>
      <dgm:spPr/>
    </dgm:pt>
    <dgm:pt modelId="{AA2E60DE-09CC-8541-AE8E-10F0416675A3}" type="pres">
      <dgm:prSet presAssocID="{8E874BA4-B16B-9C43-B8DF-9C4C6B7B126A}" presName="rootText" presStyleLbl="node2" presStyleIdx="0" presStyleCnt="1">
        <dgm:presLayoutVars>
          <dgm:chPref val="3"/>
        </dgm:presLayoutVars>
      </dgm:prSet>
      <dgm:spPr/>
    </dgm:pt>
    <dgm:pt modelId="{F5F0EB86-833A-F54E-83AB-F053B4807138}" type="pres">
      <dgm:prSet presAssocID="{8E874BA4-B16B-9C43-B8DF-9C4C6B7B126A}" presName="rootConnector" presStyleLbl="node2" presStyleIdx="0" presStyleCnt="1"/>
      <dgm:spPr/>
    </dgm:pt>
    <dgm:pt modelId="{D02F059F-36F5-4D4A-B599-CD51532C2F57}" type="pres">
      <dgm:prSet presAssocID="{8E874BA4-B16B-9C43-B8DF-9C4C6B7B126A}" presName="hierChild4" presStyleCnt="0"/>
      <dgm:spPr/>
    </dgm:pt>
    <dgm:pt modelId="{8FCC7197-028C-124E-A466-7A948804C3C8}" type="pres">
      <dgm:prSet presAssocID="{7C9B92AC-0059-E249-9C55-64C2578BBB21}" presName="Name37" presStyleLbl="parChTrans1D3" presStyleIdx="0" presStyleCnt="1"/>
      <dgm:spPr/>
    </dgm:pt>
    <dgm:pt modelId="{FD7D46F0-15D9-424C-93C4-849AB3D963D3}" type="pres">
      <dgm:prSet presAssocID="{11E7FC20-B47D-374B-A751-2869942E4A3E}" presName="hierRoot2" presStyleCnt="0">
        <dgm:presLayoutVars>
          <dgm:hierBranch val="init"/>
        </dgm:presLayoutVars>
      </dgm:prSet>
      <dgm:spPr/>
    </dgm:pt>
    <dgm:pt modelId="{3B25AB20-AE43-D742-984A-CEDEA5DE0FF4}" type="pres">
      <dgm:prSet presAssocID="{11E7FC20-B47D-374B-A751-2869942E4A3E}" presName="rootComposite" presStyleCnt="0"/>
      <dgm:spPr/>
    </dgm:pt>
    <dgm:pt modelId="{6CACFF72-DF83-CD4F-89A6-39583E624CDA}" type="pres">
      <dgm:prSet presAssocID="{11E7FC20-B47D-374B-A751-2869942E4A3E}" presName="rootText" presStyleLbl="node3" presStyleIdx="0" presStyleCnt="1" custScaleX="11687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AAD66C-110E-0E4C-8BA4-95F8543E652E}" type="pres">
      <dgm:prSet presAssocID="{11E7FC20-B47D-374B-A751-2869942E4A3E}" presName="rootConnector" presStyleLbl="node3" presStyleIdx="0" presStyleCnt="1"/>
      <dgm:spPr/>
    </dgm:pt>
    <dgm:pt modelId="{87C50F17-EBEA-D946-8C56-9AED42A55665}" type="pres">
      <dgm:prSet presAssocID="{11E7FC20-B47D-374B-A751-2869942E4A3E}" presName="hierChild4" presStyleCnt="0"/>
      <dgm:spPr/>
    </dgm:pt>
    <dgm:pt modelId="{CEA8358E-C45A-A74F-ABF4-5D05F386EC13}" type="pres">
      <dgm:prSet presAssocID="{C8C832FE-6CF0-4647-8B5E-1B2E1FFC58D5}" presName="Name37" presStyleLbl="parChTrans1D4" presStyleIdx="0" presStyleCnt="3"/>
      <dgm:spPr/>
    </dgm:pt>
    <dgm:pt modelId="{B7137C2A-8789-E942-8C9E-683280B32BF9}" type="pres">
      <dgm:prSet presAssocID="{253FE285-97CA-E441-8B0B-787433CFE43C}" presName="hierRoot2" presStyleCnt="0">
        <dgm:presLayoutVars>
          <dgm:hierBranch val="init"/>
        </dgm:presLayoutVars>
      </dgm:prSet>
      <dgm:spPr/>
    </dgm:pt>
    <dgm:pt modelId="{8A7A540F-1AF6-1649-9CBC-96B13363DCCB}" type="pres">
      <dgm:prSet presAssocID="{253FE285-97CA-E441-8B0B-787433CFE43C}" presName="rootComposite" presStyleCnt="0"/>
      <dgm:spPr/>
    </dgm:pt>
    <dgm:pt modelId="{60FE5940-3F15-2A4D-936A-EA150BC0990E}" type="pres">
      <dgm:prSet presAssocID="{253FE285-97CA-E441-8B0B-787433CFE43C}" presName="rootText" presStyleLbl="node4" presStyleIdx="0" presStyleCnt="3" custScaleX="1214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83F145-D498-7944-A20B-996603C80E9C}" type="pres">
      <dgm:prSet presAssocID="{253FE285-97CA-E441-8B0B-787433CFE43C}" presName="rootConnector" presStyleLbl="node4" presStyleIdx="0" presStyleCnt="3"/>
      <dgm:spPr/>
    </dgm:pt>
    <dgm:pt modelId="{170AA69A-2227-BC48-A148-09E1B9729DBF}" type="pres">
      <dgm:prSet presAssocID="{253FE285-97CA-E441-8B0B-787433CFE43C}" presName="hierChild4" presStyleCnt="0"/>
      <dgm:spPr/>
    </dgm:pt>
    <dgm:pt modelId="{7D674AB9-7EE2-7B49-AF0A-8677F7C242AF}" type="pres">
      <dgm:prSet presAssocID="{DB2CE580-12C7-A74F-8519-C54D36189916}" presName="Name37" presStyleLbl="parChTrans1D4" presStyleIdx="1" presStyleCnt="3"/>
      <dgm:spPr/>
    </dgm:pt>
    <dgm:pt modelId="{D4FDFA6E-F048-904B-8910-DFEA85042CCC}" type="pres">
      <dgm:prSet presAssocID="{5AD08B10-A383-334E-8032-DA98B44ADC1A}" presName="hierRoot2" presStyleCnt="0">
        <dgm:presLayoutVars>
          <dgm:hierBranch val="init"/>
        </dgm:presLayoutVars>
      </dgm:prSet>
      <dgm:spPr/>
    </dgm:pt>
    <dgm:pt modelId="{1BA5B5A7-2564-5749-AC82-2877D9CE36A8}" type="pres">
      <dgm:prSet presAssocID="{5AD08B10-A383-334E-8032-DA98B44ADC1A}" presName="rootComposite" presStyleCnt="0"/>
      <dgm:spPr/>
    </dgm:pt>
    <dgm:pt modelId="{A63C3B87-66EF-2545-B273-142E8E07935C}" type="pres">
      <dgm:prSet presAssocID="{5AD08B10-A383-334E-8032-DA98B44ADC1A}" presName="rootText" presStyleLbl="node4" presStyleIdx="1" presStyleCnt="3" custScaleX="138761" custLinFactNeighborY="-1267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D512119-4F60-9C48-ADF3-F075359001DF}" type="pres">
      <dgm:prSet presAssocID="{5AD08B10-A383-334E-8032-DA98B44ADC1A}" presName="rootConnector" presStyleLbl="node4" presStyleIdx="1" presStyleCnt="3"/>
      <dgm:spPr/>
    </dgm:pt>
    <dgm:pt modelId="{C8F105C7-F774-A54D-95DD-7E3C525F3D2E}" type="pres">
      <dgm:prSet presAssocID="{5AD08B10-A383-334E-8032-DA98B44ADC1A}" presName="hierChild4" presStyleCnt="0"/>
      <dgm:spPr/>
    </dgm:pt>
    <dgm:pt modelId="{63A806B8-8245-5044-A6A3-5F44539908B0}" type="pres">
      <dgm:prSet presAssocID="{62FB1C88-15C5-AF40-8334-2B1552C17A9C}" presName="Name37" presStyleLbl="parChTrans1D4" presStyleIdx="2" presStyleCnt="3"/>
      <dgm:spPr/>
    </dgm:pt>
    <dgm:pt modelId="{6F0F14C4-763D-DC4C-9437-7DCF4FBF4F63}" type="pres">
      <dgm:prSet presAssocID="{5F205045-F4F1-904F-AAC6-A0F63261FC46}" presName="hierRoot2" presStyleCnt="0">
        <dgm:presLayoutVars>
          <dgm:hierBranch val="init"/>
        </dgm:presLayoutVars>
      </dgm:prSet>
      <dgm:spPr/>
    </dgm:pt>
    <dgm:pt modelId="{723B2CC8-4828-B74F-88EE-34E0AAA0D83C}" type="pres">
      <dgm:prSet presAssocID="{5F205045-F4F1-904F-AAC6-A0F63261FC46}" presName="rootComposite" presStyleCnt="0"/>
      <dgm:spPr/>
    </dgm:pt>
    <dgm:pt modelId="{71859BF6-33C4-5044-ABF5-8AF4EE63F0AB}" type="pres">
      <dgm:prSet presAssocID="{5F205045-F4F1-904F-AAC6-A0F63261FC46}" presName="rootText" presStyleLbl="node4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B2F3411-434D-0A46-85D1-C9BC9392A3C6}" type="pres">
      <dgm:prSet presAssocID="{5F205045-F4F1-904F-AAC6-A0F63261FC46}" presName="rootConnector" presStyleLbl="node4" presStyleIdx="2" presStyleCnt="3"/>
      <dgm:spPr/>
    </dgm:pt>
    <dgm:pt modelId="{6A78EEAE-B7EF-8C47-869A-A0C91BF7377D}" type="pres">
      <dgm:prSet presAssocID="{5F205045-F4F1-904F-AAC6-A0F63261FC46}" presName="hierChild4" presStyleCnt="0"/>
      <dgm:spPr/>
    </dgm:pt>
    <dgm:pt modelId="{71DE1FD7-1094-9E43-828F-26D5523B4A60}" type="pres">
      <dgm:prSet presAssocID="{5F205045-F4F1-904F-AAC6-A0F63261FC46}" presName="hierChild5" presStyleCnt="0"/>
      <dgm:spPr/>
    </dgm:pt>
    <dgm:pt modelId="{D85EDBD1-5ADD-1F46-8063-7362CEEDC960}" type="pres">
      <dgm:prSet presAssocID="{5AD08B10-A383-334E-8032-DA98B44ADC1A}" presName="hierChild5" presStyleCnt="0"/>
      <dgm:spPr/>
    </dgm:pt>
    <dgm:pt modelId="{EBDEADA7-0B66-AA41-BFB7-607D1DDEE62B}" type="pres">
      <dgm:prSet presAssocID="{253FE285-97CA-E441-8B0B-787433CFE43C}" presName="hierChild5" presStyleCnt="0"/>
      <dgm:spPr/>
    </dgm:pt>
    <dgm:pt modelId="{9F32FB37-DC7A-DF41-889A-739767A62ADE}" type="pres">
      <dgm:prSet presAssocID="{11E7FC20-B47D-374B-A751-2869942E4A3E}" presName="hierChild5" presStyleCnt="0"/>
      <dgm:spPr/>
    </dgm:pt>
    <dgm:pt modelId="{038FB780-1520-9440-A43F-540763305D6F}" type="pres">
      <dgm:prSet presAssocID="{8E874BA4-B16B-9C43-B8DF-9C4C6B7B126A}" presName="hierChild5" presStyleCnt="0"/>
      <dgm:spPr/>
    </dgm:pt>
    <dgm:pt modelId="{804E77A3-1694-E447-98BF-DF68479CC005}" type="pres">
      <dgm:prSet presAssocID="{5AFD4A86-74AA-9747-A754-0280A1FF5E78}" presName="hierChild3" presStyleCnt="0"/>
      <dgm:spPr/>
    </dgm:pt>
  </dgm:ptLst>
  <dgm:cxnLst>
    <dgm:cxn modelId="{4B4BB6F3-3782-B344-8426-5530291E4075}" type="presOf" srcId="{5AFD4A86-74AA-9747-A754-0280A1FF5E78}" destId="{6E688526-BF51-0F4A-8891-B728346F495F}" srcOrd="1" destOrd="0" presId="urn:microsoft.com/office/officeart/2005/8/layout/orgChart1"/>
    <dgm:cxn modelId="{208F0F37-6515-3A44-9E0C-D5DED595D4A7}" type="presOf" srcId="{C8C832FE-6CF0-4647-8B5E-1B2E1FFC58D5}" destId="{CEA8358E-C45A-A74F-ABF4-5D05F386EC13}" srcOrd="0" destOrd="0" presId="urn:microsoft.com/office/officeart/2005/8/layout/orgChart1"/>
    <dgm:cxn modelId="{4B140ED9-B665-BF4D-AA47-9DBAD45A5196}" type="presOf" srcId="{644A4BF3-E9DD-4441-A875-4966FE2CA7A4}" destId="{27A13E93-8464-BC41-9DEE-C7101B7E8713}" srcOrd="0" destOrd="0" presId="urn:microsoft.com/office/officeart/2005/8/layout/orgChart1"/>
    <dgm:cxn modelId="{DA346753-33D7-4846-BE2B-771826C2F92F}" type="presOf" srcId="{5F205045-F4F1-904F-AAC6-A0F63261FC46}" destId="{71859BF6-33C4-5044-ABF5-8AF4EE63F0AB}" srcOrd="0" destOrd="0" presId="urn:microsoft.com/office/officeart/2005/8/layout/orgChart1"/>
    <dgm:cxn modelId="{C33A79FB-3AB3-E646-A644-5338EA18B963}" type="presOf" srcId="{8E874BA4-B16B-9C43-B8DF-9C4C6B7B126A}" destId="{AA2E60DE-09CC-8541-AE8E-10F0416675A3}" srcOrd="0" destOrd="0" presId="urn:microsoft.com/office/officeart/2005/8/layout/orgChart1"/>
    <dgm:cxn modelId="{B4262876-9110-DF44-935E-EEDB5966BEF4}" type="presOf" srcId="{7C9B92AC-0059-E249-9C55-64C2578BBB21}" destId="{8FCC7197-028C-124E-A466-7A948804C3C8}" srcOrd="0" destOrd="0" presId="urn:microsoft.com/office/officeart/2005/8/layout/orgChart1"/>
    <dgm:cxn modelId="{1F4B45DA-73B4-E247-A588-D463C8D84FBE}" type="presOf" srcId="{11E7FC20-B47D-374B-A751-2869942E4A3E}" destId="{78AAD66C-110E-0E4C-8BA4-95F8543E652E}" srcOrd="1" destOrd="0" presId="urn:microsoft.com/office/officeart/2005/8/layout/orgChart1"/>
    <dgm:cxn modelId="{E1B44948-50E4-8C48-A82C-BC3120B61893}" type="presOf" srcId="{8E874BA4-B16B-9C43-B8DF-9C4C6B7B126A}" destId="{F5F0EB86-833A-F54E-83AB-F053B4807138}" srcOrd="1" destOrd="0" presId="urn:microsoft.com/office/officeart/2005/8/layout/orgChart1"/>
    <dgm:cxn modelId="{A02CFA04-E996-D546-AA72-F23D83BD47BF}" srcId="{644A4BF3-E9DD-4441-A875-4966FE2CA7A4}" destId="{5AFD4A86-74AA-9747-A754-0280A1FF5E78}" srcOrd="0" destOrd="0" parTransId="{4C4D51B9-455B-DF4F-869C-A5F1AF5ED64D}" sibTransId="{75BE15A7-C960-C14E-AE92-4DA76DF30003}"/>
    <dgm:cxn modelId="{9D11DE98-B1D2-1243-8B5C-07E4BF47AC08}" type="presOf" srcId="{253FE285-97CA-E441-8B0B-787433CFE43C}" destId="{ED83F145-D498-7944-A20B-996603C80E9C}" srcOrd="1" destOrd="0" presId="urn:microsoft.com/office/officeart/2005/8/layout/orgChart1"/>
    <dgm:cxn modelId="{C5DCD6AD-4802-2240-8531-62AE1AFC066B}" type="presOf" srcId="{11E7FC20-B47D-374B-A751-2869942E4A3E}" destId="{6CACFF72-DF83-CD4F-89A6-39583E624CDA}" srcOrd="0" destOrd="0" presId="urn:microsoft.com/office/officeart/2005/8/layout/orgChart1"/>
    <dgm:cxn modelId="{21D2F0BB-B8E1-424E-8C3A-FEC613DFECE2}" type="presOf" srcId="{DB2CE580-12C7-A74F-8519-C54D36189916}" destId="{7D674AB9-7EE2-7B49-AF0A-8677F7C242AF}" srcOrd="0" destOrd="0" presId="urn:microsoft.com/office/officeart/2005/8/layout/orgChart1"/>
    <dgm:cxn modelId="{630CBF72-6679-0746-8FF6-8B0984BFA317}" type="presOf" srcId="{253FE285-97CA-E441-8B0B-787433CFE43C}" destId="{60FE5940-3F15-2A4D-936A-EA150BC0990E}" srcOrd="0" destOrd="0" presId="urn:microsoft.com/office/officeart/2005/8/layout/orgChart1"/>
    <dgm:cxn modelId="{883D0935-AD80-864C-B115-9C5BD70AAAD0}" type="presOf" srcId="{5AFD4A86-74AA-9747-A754-0280A1FF5E78}" destId="{38E5A26C-C5A1-144E-9C3D-0A8917C05788}" srcOrd="0" destOrd="0" presId="urn:microsoft.com/office/officeart/2005/8/layout/orgChart1"/>
    <dgm:cxn modelId="{8919E809-CC6C-1443-BE5E-D20EF35388F5}" srcId="{5AD08B10-A383-334E-8032-DA98B44ADC1A}" destId="{5F205045-F4F1-904F-AAC6-A0F63261FC46}" srcOrd="0" destOrd="0" parTransId="{62FB1C88-15C5-AF40-8334-2B1552C17A9C}" sibTransId="{FC2ABF1B-53CC-2844-888F-8BAA52E8897A}"/>
    <dgm:cxn modelId="{E48B9E22-57F8-E641-934A-A09C93179E73}" srcId="{5AFD4A86-74AA-9747-A754-0280A1FF5E78}" destId="{8E874BA4-B16B-9C43-B8DF-9C4C6B7B126A}" srcOrd="0" destOrd="0" parTransId="{40DD65B9-924F-144E-AFCA-7A0905725CEE}" sibTransId="{E25B4E65-6BAD-BA4C-AA1A-967720B8A2BB}"/>
    <dgm:cxn modelId="{518E3E02-8B8F-1A4E-A05D-CEAA0DADB509}" type="presOf" srcId="{5AD08B10-A383-334E-8032-DA98B44ADC1A}" destId="{7D512119-4F60-9C48-ADF3-F075359001DF}" srcOrd="1" destOrd="0" presId="urn:microsoft.com/office/officeart/2005/8/layout/orgChart1"/>
    <dgm:cxn modelId="{EA2510EE-D47F-C24F-A529-9A4E7B3482CD}" srcId="{11E7FC20-B47D-374B-A751-2869942E4A3E}" destId="{253FE285-97CA-E441-8B0B-787433CFE43C}" srcOrd="0" destOrd="0" parTransId="{C8C832FE-6CF0-4647-8B5E-1B2E1FFC58D5}" sibTransId="{B816BFA9-D90B-1245-AF7F-0C14D4FB1FA3}"/>
    <dgm:cxn modelId="{B45EA1C7-481F-8E43-A18F-25F3225E6C23}" type="presOf" srcId="{62FB1C88-15C5-AF40-8334-2B1552C17A9C}" destId="{63A806B8-8245-5044-A6A3-5F44539908B0}" srcOrd="0" destOrd="0" presId="urn:microsoft.com/office/officeart/2005/8/layout/orgChart1"/>
    <dgm:cxn modelId="{9BE2806A-8AFD-7843-ABBC-3BA851775C3C}" type="presOf" srcId="{5F205045-F4F1-904F-AAC6-A0F63261FC46}" destId="{5B2F3411-434D-0A46-85D1-C9BC9392A3C6}" srcOrd="1" destOrd="0" presId="urn:microsoft.com/office/officeart/2005/8/layout/orgChart1"/>
    <dgm:cxn modelId="{9A3EF8DE-90D1-A54A-9451-640FB8E4344A}" srcId="{8E874BA4-B16B-9C43-B8DF-9C4C6B7B126A}" destId="{11E7FC20-B47D-374B-A751-2869942E4A3E}" srcOrd="0" destOrd="0" parTransId="{7C9B92AC-0059-E249-9C55-64C2578BBB21}" sibTransId="{2112FCF6-4A2D-1F4C-937B-AEDB0CEFDF93}"/>
    <dgm:cxn modelId="{CAA81DC2-014C-6A4B-87F4-41F65C019B7B}" type="presOf" srcId="{5AD08B10-A383-334E-8032-DA98B44ADC1A}" destId="{A63C3B87-66EF-2545-B273-142E8E07935C}" srcOrd="0" destOrd="0" presId="urn:microsoft.com/office/officeart/2005/8/layout/orgChart1"/>
    <dgm:cxn modelId="{C7A38474-61DB-F446-82A0-39111BB97E5D}" srcId="{253FE285-97CA-E441-8B0B-787433CFE43C}" destId="{5AD08B10-A383-334E-8032-DA98B44ADC1A}" srcOrd="0" destOrd="0" parTransId="{DB2CE580-12C7-A74F-8519-C54D36189916}" sibTransId="{9E2243D3-5321-384D-8A9E-72CA95706B77}"/>
    <dgm:cxn modelId="{58EA793D-22FC-4C40-894F-920A0F6C30DB}" type="presOf" srcId="{40DD65B9-924F-144E-AFCA-7A0905725CEE}" destId="{47095942-A7CD-CB44-B833-08CC641CF576}" srcOrd="0" destOrd="0" presId="urn:microsoft.com/office/officeart/2005/8/layout/orgChart1"/>
    <dgm:cxn modelId="{2ABB560D-4CF5-0341-89F0-80ADE333AF0D}" type="presParOf" srcId="{27A13E93-8464-BC41-9DEE-C7101B7E8713}" destId="{35204218-3F1F-6249-AC4A-F821CEC6B882}" srcOrd="0" destOrd="0" presId="urn:microsoft.com/office/officeart/2005/8/layout/orgChart1"/>
    <dgm:cxn modelId="{C3F3E15C-FFD1-D945-A680-D63089C56EA8}" type="presParOf" srcId="{35204218-3F1F-6249-AC4A-F821CEC6B882}" destId="{BA747585-1AB2-5A40-BC09-7DC7B55F4395}" srcOrd="0" destOrd="0" presId="urn:microsoft.com/office/officeart/2005/8/layout/orgChart1"/>
    <dgm:cxn modelId="{DF80E576-B42D-064C-B670-EA95DFC6976D}" type="presParOf" srcId="{BA747585-1AB2-5A40-BC09-7DC7B55F4395}" destId="{38E5A26C-C5A1-144E-9C3D-0A8917C05788}" srcOrd="0" destOrd="0" presId="urn:microsoft.com/office/officeart/2005/8/layout/orgChart1"/>
    <dgm:cxn modelId="{AF3C562B-FBB2-BC4D-8FCC-B5AF5173482D}" type="presParOf" srcId="{BA747585-1AB2-5A40-BC09-7DC7B55F4395}" destId="{6E688526-BF51-0F4A-8891-B728346F495F}" srcOrd="1" destOrd="0" presId="urn:microsoft.com/office/officeart/2005/8/layout/orgChart1"/>
    <dgm:cxn modelId="{108701F6-A713-DC4E-B741-21A2B00BD3D4}" type="presParOf" srcId="{35204218-3F1F-6249-AC4A-F821CEC6B882}" destId="{193F2F23-9BDB-D14F-B618-34DA0E1421F0}" srcOrd="1" destOrd="0" presId="urn:microsoft.com/office/officeart/2005/8/layout/orgChart1"/>
    <dgm:cxn modelId="{235201E6-F7ED-E941-989A-9217C21926FB}" type="presParOf" srcId="{193F2F23-9BDB-D14F-B618-34DA0E1421F0}" destId="{47095942-A7CD-CB44-B833-08CC641CF576}" srcOrd="0" destOrd="0" presId="urn:microsoft.com/office/officeart/2005/8/layout/orgChart1"/>
    <dgm:cxn modelId="{0C48ABFA-DEF8-F741-86EE-D24C31E7CFD3}" type="presParOf" srcId="{193F2F23-9BDB-D14F-B618-34DA0E1421F0}" destId="{6F880F6A-5CDF-6C42-8B99-80C80C7B31F2}" srcOrd="1" destOrd="0" presId="urn:microsoft.com/office/officeart/2005/8/layout/orgChart1"/>
    <dgm:cxn modelId="{6CE4B9DD-58F3-E844-ADEA-0D9A0AEE96D7}" type="presParOf" srcId="{6F880F6A-5CDF-6C42-8B99-80C80C7B31F2}" destId="{C939B6D8-0042-D343-A35D-5046D9C6CDBE}" srcOrd="0" destOrd="0" presId="urn:microsoft.com/office/officeart/2005/8/layout/orgChart1"/>
    <dgm:cxn modelId="{A89086FA-BCE5-7C4A-8542-56D607B97092}" type="presParOf" srcId="{C939B6D8-0042-D343-A35D-5046D9C6CDBE}" destId="{AA2E60DE-09CC-8541-AE8E-10F0416675A3}" srcOrd="0" destOrd="0" presId="urn:microsoft.com/office/officeart/2005/8/layout/orgChart1"/>
    <dgm:cxn modelId="{11301DBD-7F5C-394B-82C5-646B222437BB}" type="presParOf" srcId="{C939B6D8-0042-D343-A35D-5046D9C6CDBE}" destId="{F5F0EB86-833A-F54E-83AB-F053B4807138}" srcOrd="1" destOrd="0" presId="urn:microsoft.com/office/officeart/2005/8/layout/orgChart1"/>
    <dgm:cxn modelId="{1FCA3BC5-A175-1245-8257-5DC664FFDF7E}" type="presParOf" srcId="{6F880F6A-5CDF-6C42-8B99-80C80C7B31F2}" destId="{D02F059F-36F5-4D4A-B599-CD51532C2F57}" srcOrd="1" destOrd="0" presId="urn:microsoft.com/office/officeart/2005/8/layout/orgChart1"/>
    <dgm:cxn modelId="{183D5112-4CD1-CD43-8805-A0AEA155432F}" type="presParOf" srcId="{D02F059F-36F5-4D4A-B599-CD51532C2F57}" destId="{8FCC7197-028C-124E-A466-7A948804C3C8}" srcOrd="0" destOrd="0" presId="urn:microsoft.com/office/officeart/2005/8/layout/orgChart1"/>
    <dgm:cxn modelId="{E35688F1-7A63-5A4B-859E-665FED7DBAE8}" type="presParOf" srcId="{D02F059F-36F5-4D4A-B599-CD51532C2F57}" destId="{FD7D46F0-15D9-424C-93C4-849AB3D963D3}" srcOrd="1" destOrd="0" presId="urn:microsoft.com/office/officeart/2005/8/layout/orgChart1"/>
    <dgm:cxn modelId="{951D1B22-68FE-5F44-844E-F1774507B36B}" type="presParOf" srcId="{FD7D46F0-15D9-424C-93C4-849AB3D963D3}" destId="{3B25AB20-AE43-D742-984A-CEDEA5DE0FF4}" srcOrd="0" destOrd="0" presId="urn:microsoft.com/office/officeart/2005/8/layout/orgChart1"/>
    <dgm:cxn modelId="{C24043EC-F2FD-FF47-8031-E98714A7B4E4}" type="presParOf" srcId="{3B25AB20-AE43-D742-984A-CEDEA5DE0FF4}" destId="{6CACFF72-DF83-CD4F-89A6-39583E624CDA}" srcOrd="0" destOrd="0" presId="urn:microsoft.com/office/officeart/2005/8/layout/orgChart1"/>
    <dgm:cxn modelId="{2BB38ABA-61B2-BA44-AA45-CA1878BCD3DD}" type="presParOf" srcId="{3B25AB20-AE43-D742-984A-CEDEA5DE0FF4}" destId="{78AAD66C-110E-0E4C-8BA4-95F8543E652E}" srcOrd="1" destOrd="0" presId="urn:microsoft.com/office/officeart/2005/8/layout/orgChart1"/>
    <dgm:cxn modelId="{AD6FE132-0B6B-0A4B-AEAA-10C6FE4E05E9}" type="presParOf" srcId="{FD7D46F0-15D9-424C-93C4-849AB3D963D3}" destId="{87C50F17-EBEA-D946-8C56-9AED42A55665}" srcOrd="1" destOrd="0" presId="urn:microsoft.com/office/officeart/2005/8/layout/orgChart1"/>
    <dgm:cxn modelId="{444670B0-2D1E-7D4B-BCC0-31705971EC14}" type="presParOf" srcId="{87C50F17-EBEA-D946-8C56-9AED42A55665}" destId="{CEA8358E-C45A-A74F-ABF4-5D05F386EC13}" srcOrd="0" destOrd="0" presId="urn:microsoft.com/office/officeart/2005/8/layout/orgChart1"/>
    <dgm:cxn modelId="{43808424-C476-2547-954D-4E8E30DBB75D}" type="presParOf" srcId="{87C50F17-EBEA-D946-8C56-9AED42A55665}" destId="{B7137C2A-8789-E942-8C9E-683280B32BF9}" srcOrd="1" destOrd="0" presId="urn:microsoft.com/office/officeart/2005/8/layout/orgChart1"/>
    <dgm:cxn modelId="{03806DE8-C9A6-BB41-B154-CE2C17B0934E}" type="presParOf" srcId="{B7137C2A-8789-E942-8C9E-683280B32BF9}" destId="{8A7A540F-1AF6-1649-9CBC-96B13363DCCB}" srcOrd="0" destOrd="0" presId="urn:microsoft.com/office/officeart/2005/8/layout/orgChart1"/>
    <dgm:cxn modelId="{9BFC6FDF-89BB-5242-828E-42C9846845DF}" type="presParOf" srcId="{8A7A540F-1AF6-1649-9CBC-96B13363DCCB}" destId="{60FE5940-3F15-2A4D-936A-EA150BC0990E}" srcOrd="0" destOrd="0" presId="urn:microsoft.com/office/officeart/2005/8/layout/orgChart1"/>
    <dgm:cxn modelId="{F7F8A2BD-167A-9143-83C3-8F859FEA5C77}" type="presParOf" srcId="{8A7A540F-1AF6-1649-9CBC-96B13363DCCB}" destId="{ED83F145-D498-7944-A20B-996603C80E9C}" srcOrd="1" destOrd="0" presId="urn:microsoft.com/office/officeart/2005/8/layout/orgChart1"/>
    <dgm:cxn modelId="{CAD4A340-CC9F-7D42-845D-675851240B57}" type="presParOf" srcId="{B7137C2A-8789-E942-8C9E-683280B32BF9}" destId="{170AA69A-2227-BC48-A148-09E1B9729DBF}" srcOrd="1" destOrd="0" presId="urn:microsoft.com/office/officeart/2005/8/layout/orgChart1"/>
    <dgm:cxn modelId="{6039E9F1-16C6-1C49-B837-DAA5EBEAECC3}" type="presParOf" srcId="{170AA69A-2227-BC48-A148-09E1B9729DBF}" destId="{7D674AB9-7EE2-7B49-AF0A-8677F7C242AF}" srcOrd="0" destOrd="0" presId="urn:microsoft.com/office/officeart/2005/8/layout/orgChart1"/>
    <dgm:cxn modelId="{A1167A44-3E93-F34E-B068-1F6721FA8CC3}" type="presParOf" srcId="{170AA69A-2227-BC48-A148-09E1B9729DBF}" destId="{D4FDFA6E-F048-904B-8910-DFEA85042CCC}" srcOrd="1" destOrd="0" presId="urn:microsoft.com/office/officeart/2005/8/layout/orgChart1"/>
    <dgm:cxn modelId="{D0B8796F-801E-CF49-A814-772BD76A9566}" type="presParOf" srcId="{D4FDFA6E-F048-904B-8910-DFEA85042CCC}" destId="{1BA5B5A7-2564-5749-AC82-2877D9CE36A8}" srcOrd="0" destOrd="0" presId="urn:microsoft.com/office/officeart/2005/8/layout/orgChart1"/>
    <dgm:cxn modelId="{AB824054-256E-4949-AA62-E1B89BE63775}" type="presParOf" srcId="{1BA5B5A7-2564-5749-AC82-2877D9CE36A8}" destId="{A63C3B87-66EF-2545-B273-142E8E07935C}" srcOrd="0" destOrd="0" presId="urn:microsoft.com/office/officeart/2005/8/layout/orgChart1"/>
    <dgm:cxn modelId="{D014642E-4EB5-774D-94B9-120D06196B27}" type="presParOf" srcId="{1BA5B5A7-2564-5749-AC82-2877D9CE36A8}" destId="{7D512119-4F60-9C48-ADF3-F075359001DF}" srcOrd="1" destOrd="0" presId="urn:microsoft.com/office/officeart/2005/8/layout/orgChart1"/>
    <dgm:cxn modelId="{73538D8F-539E-E044-9840-0FB648C0F071}" type="presParOf" srcId="{D4FDFA6E-F048-904B-8910-DFEA85042CCC}" destId="{C8F105C7-F774-A54D-95DD-7E3C525F3D2E}" srcOrd="1" destOrd="0" presId="urn:microsoft.com/office/officeart/2005/8/layout/orgChart1"/>
    <dgm:cxn modelId="{EDF81CA6-6E32-4C4E-B9A7-3CC01C1810C5}" type="presParOf" srcId="{C8F105C7-F774-A54D-95DD-7E3C525F3D2E}" destId="{63A806B8-8245-5044-A6A3-5F44539908B0}" srcOrd="0" destOrd="0" presId="urn:microsoft.com/office/officeart/2005/8/layout/orgChart1"/>
    <dgm:cxn modelId="{6DACD7A1-263B-E940-B922-3DB6DDFEA649}" type="presParOf" srcId="{C8F105C7-F774-A54D-95DD-7E3C525F3D2E}" destId="{6F0F14C4-763D-DC4C-9437-7DCF4FBF4F63}" srcOrd="1" destOrd="0" presId="urn:microsoft.com/office/officeart/2005/8/layout/orgChart1"/>
    <dgm:cxn modelId="{8F566314-91D4-754F-B9A0-87352EBAD9B8}" type="presParOf" srcId="{6F0F14C4-763D-DC4C-9437-7DCF4FBF4F63}" destId="{723B2CC8-4828-B74F-88EE-34E0AAA0D83C}" srcOrd="0" destOrd="0" presId="urn:microsoft.com/office/officeart/2005/8/layout/orgChart1"/>
    <dgm:cxn modelId="{F59E1701-EB1E-5543-8DCE-45A93438B5B6}" type="presParOf" srcId="{723B2CC8-4828-B74F-88EE-34E0AAA0D83C}" destId="{71859BF6-33C4-5044-ABF5-8AF4EE63F0AB}" srcOrd="0" destOrd="0" presId="urn:microsoft.com/office/officeart/2005/8/layout/orgChart1"/>
    <dgm:cxn modelId="{94D808FC-5C59-D54C-A71E-8EDDCAF89CA8}" type="presParOf" srcId="{723B2CC8-4828-B74F-88EE-34E0AAA0D83C}" destId="{5B2F3411-434D-0A46-85D1-C9BC9392A3C6}" srcOrd="1" destOrd="0" presId="urn:microsoft.com/office/officeart/2005/8/layout/orgChart1"/>
    <dgm:cxn modelId="{13756F75-7381-9448-8EEE-266C10F34F8D}" type="presParOf" srcId="{6F0F14C4-763D-DC4C-9437-7DCF4FBF4F63}" destId="{6A78EEAE-B7EF-8C47-869A-A0C91BF7377D}" srcOrd="1" destOrd="0" presId="urn:microsoft.com/office/officeart/2005/8/layout/orgChart1"/>
    <dgm:cxn modelId="{B387420E-0C19-3747-9BFE-41EFD1FE5ECE}" type="presParOf" srcId="{6F0F14C4-763D-DC4C-9437-7DCF4FBF4F63}" destId="{71DE1FD7-1094-9E43-828F-26D5523B4A60}" srcOrd="2" destOrd="0" presId="urn:microsoft.com/office/officeart/2005/8/layout/orgChart1"/>
    <dgm:cxn modelId="{2004699B-2919-8942-AD57-C6D503D7DB23}" type="presParOf" srcId="{D4FDFA6E-F048-904B-8910-DFEA85042CCC}" destId="{D85EDBD1-5ADD-1F46-8063-7362CEEDC960}" srcOrd="2" destOrd="0" presId="urn:microsoft.com/office/officeart/2005/8/layout/orgChart1"/>
    <dgm:cxn modelId="{55A3AEE2-725A-7842-815A-B591AB99CB46}" type="presParOf" srcId="{B7137C2A-8789-E942-8C9E-683280B32BF9}" destId="{EBDEADA7-0B66-AA41-BFB7-607D1DDEE62B}" srcOrd="2" destOrd="0" presId="urn:microsoft.com/office/officeart/2005/8/layout/orgChart1"/>
    <dgm:cxn modelId="{CA539623-B4B9-3542-AAE0-4741F5C23F23}" type="presParOf" srcId="{FD7D46F0-15D9-424C-93C4-849AB3D963D3}" destId="{9F32FB37-DC7A-DF41-889A-739767A62ADE}" srcOrd="2" destOrd="0" presId="urn:microsoft.com/office/officeart/2005/8/layout/orgChart1"/>
    <dgm:cxn modelId="{7C399FDE-64B9-8548-9460-2AE37D6671F2}" type="presParOf" srcId="{6F880F6A-5CDF-6C42-8B99-80C80C7B31F2}" destId="{038FB780-1520-9440-A43F-540763305D6F}" srcOrd="2" destOrd="0" presId="urn:microsoft.com/office/officeart/2005/8/layout/orgChart1"/>
    <dgm:cxn modelId="{0A89F7AF-0387-BB43-9883-25D41F9EEE9E}" type="presParOf" srcId="{35204218-3F1F-6249-AC4A-F821CEC6B882}" destId="{804E77A3-1694-E447-98BF-DF68479CC00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A806B8-8245-5044-A6A3-5F44539908B0}">
      <dsp:nvSpPr>
        <dsp:cNvPr id="0" name=""/>
        <dsp:cNvSpPr/>
      </dsp:nvSpPr>
      <dsp:spPr>
        <a:xfrm>
          <a:off x="971283" y="4565979"/>
          <a:ext cx="289818" cy="7287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8760"/>
              </a:lnTo>
              <a:lnTo>
                <a:pt x="289818" y="728760"/>
              </a:lnTo>
            </a:path>
          </a:pathLst>
        </a:custGeom>
        <a:noFill/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674AB9-7EE2-7B49-AF0A-8677F7C242AF}">
      <dsp:nvSpPr>
        <dsp:cNvPr id="0" name=""/>
        <dsp:cNvSpPr/>
      </dsp:nvSpPr>
      <dsp:spPr>
        <a:xfrm>
          <a:off x="1698413" y="3665618"/>
          <a:ext cx="91440" cy="20415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4155"/>
              </a:lnTo>
            </a:path>
          </a:pathLst>
        </a:custGeom>
        <a:noFill/>
        <a:ln w="9525" cap="flat" cmpd="sng" algn="ctr">
          <a:solidFill>
            <a:scrgbClr r="0" g="0" b="0"/>
          </a:solidFill>
          <a:prstDash val="solid"/>
          <a:tailEnd type="triangle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A8358E-C45A-A74F-ABF4-5D05F386EC13}">
      <dsp:nvSpPr>
        <dsp:cNvPr id="0" name=""/>
        <dsp:cNvSpPr/>
      </dsp:nvSpPr>
      <dsp:spPr>
        <a:xfrm>
          <a:off x="1698413" y="2677006"/>
          <a:ext cx="91440" cy="2924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2406"/>
              </a:lnTo>
            </a:path>
          </a:pathLst>
        </a:custGeom>
        <a:noFill/>
        <a:ln w="9525" cap="flat" cmpd="sng" algn="ctr">
          <a:solidFill>
            <a:scrgbClr r="0" g="0" b="0"/>
          </a:solidFill>
          <a:prstDash val="solid"/>
          <a:headEnd type="none"/>
          <a:tailEnd type="triangle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CC7197-028C-124E-A466-7A948804C3C8}">
      <dsp:nvSpPr>
        <dsp:cNvPr id="0" name=""/>
        <dsp:cNvSpPr/>
      </dsp:nvSpPr>
      <dsp:spPr>
        <a:xfrm>
          <a:off x="1698413" y="1688394"/>
          <a:ext cx="91440" cy="2924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2406"/>
              </a:lnTo>
            </a:path>
          </a:pathLst>
        </a:custGeom>
        <a:noFill/>
        <a:ln w="9525" cap="flat" cmpd="sng" algn="ctr">
          <a:solidFill>
            <a:scrgbClr r="0" g="0" b="0"/>
          </a:solidFill>
          <a:prstDash val="solid"/>
          <a:tailEnd type="triangle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095942-A7CD-CB44-B833-08CC641CF576}">
      <dsp:nvSpPr>
        <dsp:cNvPr id="0" name=""/>
        <dsp:cNvSpPr/>
      </dsp:nvSpPr>
      <dsp:spPr>
        <a:xfrm>
          <a:off x="1698413" y="699782"/>
          <a:ext cx="91440" cy="29240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2406"/>
              </a:lnTo>
            </a:path>
          </a:pathLst>
        </a:custGeom>
        <a:noFill/>
        <a:ln w="9525" cap="flat" cmpd="sng" algn="ctr">
          <a:solidFill>
            <a:scrgbClr r="0" g="0" b="0"/>
          </a:solidFill>
          <a:prstDash val="solid"/>
          <a:tailEnd type="triangle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E5A26C-C5A1-144E-9C3D-0A8917C05788}">
      <dsp:nvSpPr>
        <dsp:cNvPr id="0" name=""/>
        <dsp:cNvSpPr/>
      </dsp:nvSpPr>
      <dsp:spPr>
        <a:xfrm>
          <a:off x="1047927" y="3577"/>
          <a:ext cx="1392411" cy="696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kern="1200" dirty="0" smtClean="0">
              <a:latin typeface="Arial" charset="0"/>
              <a:ea typeface="Arial" charset="0"/>
              <a:cs typeface="Arial" charset="0"/>
            </a:rPr>
            <a:t>Data Collection</a:t>
          </a:r>
          <a:endParaRPr lang="en-US" sz="2000" b="0" kern="1200" dirty="0">
            <a:latin typeface="Arial" charset="0"/>
            <a:ea typeface="Arial" charset="0"/>
            <a:cs typeface="Arial" charset="0"/>
          </a:endParaRPr>
        </a:p>
      </dsp:txBody>
      <dsp:txXfrm>
        <a:off x="1047927" y="3577"/>
        <a:ext cx="1392411" cy="696205"/>
      </dsp:txXfrm>
    </dsp:sp>
    <dsp:sp modelId="{AA2E60DE-09CC-8541-AE8E-10F0416675A3}">
      <dsp:nvSpPr>
        <dsp:cNvPr id="0" name=""/>
        <dsp:cNvSpPr/>
      </dsp:nvSpPr>
      <dsp:spPr>
        <a:xfrm>
          <a:off x="1047927" y="992189"/>
          <a:ext cx="1392411" cy="696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charset="0"/>
              <a:ea typeface="Arial" charset="0"/>
              <a:cs typeface="Arial" charset="0"/>
            </a:rPr>
            <a:t>Filtering</a:t>
          </a:r>
          <a:endParaRPr lang="en-US" sz="2000" kern="1200" dirty="0">
            <a:latin typeface="Arial" charset="0"/>
            <a:ea typeface="Arial" charset="0"/>
            <a:cs typeface="Arial" charset="0"/>
          </a:endParaRPr>
        </a:p>
      </dsp:txBody>
      <dsp:txXfrm>
        <a:off x="1047927" y="992189"/>
        <a:ext cx="1392411" cy="696205"/>
      </dsp:txXfrm>
    </dsp:sp>
    <dsp:sp modelId="{6CACFF72-DF83-CD4F-89A6-39583E624CDA}">
      <dsp:nvSpPr>
        <dsp:cNvPr id="0" name=""/>
        <dsp:cNvSpPr/>
      </dsp:nvSpPr>
      <dsp:spPr>
        <a:xfrm>
          <a:off x="930443" y="1980801"/>
          <a:ext cx="1627380" cy="696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>
              <a:latin typeface="Arial" charset="0"/>
              <a:ea typeface="Arial" charset="0"/>
              <a:cs typeface="Arial" charset="0"/>
            </a:rPr>
            <a:t>Featurization</a:t>
          </a:r>
          <a:endParaRPr lang="en-US" sz="2000" kern="1200" dirty="0">
            <a:latin typeface="Arial" charset="0"/>
            <a:ea typeface="Arial" charset="0"/>
            <a:cs typeface="Arial" charset="0"/>
          </a:endParaRPr>
        </a:p>
      </dsp:txBody>
      <dsp:txXfrm>
        <a:off x="930443" y="1980801"/>
        <a:ext cx="1627380" cy="696205"/>
      </dsp:txXfrm>
    </dsp:sp>
    <dsp:sp modelId="{60FE5940-3F15-2A4D-936A-EA150BC0990E}">
      <dsp:nvSpPr>
        <dsp:cNvPr id="0" name=""/>
        <dsp:cNvSpPr/>
      </dsp:nvSpPr>
      <dsp:spPr>
        <a:xfrm>
          <a:off x="898355" y="2969413"/>
          <a:ext cx="1691556" cy="696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charset="0"/>
              <a:ea typeface="Arial" charset="0"/>
              <a:cs typeface="Arial" charset="0"/>
            </a:rPr>
            <a:t>Training</a:t>
          </a:r>
          <a:endParaRPr lang="en-US" sz="2000" kern="1200" dirty="0">
            <a:latin typeface="Arial" charset="0"/>
            <a:ea typeface="Arial" charset="0"/>
            <a:cs typeface="Arial" charset="0"/>
          </a:endParaRPr>
        </a:p>
      </dsp:txBody>
      <dsp:txXfrm>
        <a:off x="898355" y="2969413"/>
        <a:ext cx="1691556" cy="696205"/>
      </dsp:txXfrm>
    </dsp:sp>
    <dsp:sp modelId="{A63C3B87-66EF-2545-B273-142E8E07935C}">
      <dsp:nvSpPr>
        <dsp:cNvPr id="0" name=""/>
        <dsp:cNvSpPr/>
      </dsp:nvSpPr>
      <dsp:spPr>
        <a:xfrm>
          <a:off x="778071" y="3869774"/>
          <a:ext cx="1932123" cy="6962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5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70000"/>
                <a:satMod val="14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4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Arial" charset="0"/>
              <a:ea typeface="Arial" charset="0"/>
              <a:cs typeface="Arial" charset="0"/>
            </a:rPr>
            <a:t>Cross validation</a:t>
          </a:r>
          <a:endParaRPr lang="en-US" sz="2000" kern="1200" dirty="0">
            <a:latin typeface="Arial" charset="0"/>
            <a:ea typeface="Arial" charset="0"/>
            <a:cs typeface="Arial" charset="0"/>
          </a:endParaRPr>
        </a:p>
      </dsp:txBody>
      <dsp:txXfrm>
        <a:off x="778071" y="3869774"/>
        <a:ext cx="1932123" cy="696205"/>
      </dsp:txXfrm>
    </dsp:sp>
    <dsp:sp modelId="{71859BF6-33C4-5044-ABF5-8AF4EE63F0AB}">
      <dsp:nvSpPr>
        <dsp:cNvPr id="0" name=""/>
        <dsp:cNvSpPr/>
      </dsp:nvSpPr>
      <dsp:spPr>
        <a:xfrm>
          <a:off x="1261102" y="4946637"/>
          <a:ext cx="1392411" cy="696205"/>
        </a:xfrm>
        <a:prstGeom prst="rect">
          <a:avLst/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800" kern="1200"/>
        </a:p>
      </dsp:txBody>
      <dsp:txXfrm>
        <a:off x="1261102" y="4946637"/>
        <a:ext cx="1392411" cy="696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E2E50C35-2C66-C747-8133-5ECE2242775B}" type="datetimeFigureOut">
              <a:rPr lang="en-US" altLang="en-US"/>
              <a:pPr/>
              <a:t>4/24/16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52FA8D0C-77D1-E845-B743-96BED8F9209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62598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0CC9F853-9D0F-2D46-BDDD-A4717AE7A395}" type="datetimeFigureOut">
              <a:rPr lang="en-US" altLang="en-US"/>
              <a:pPr/>
              <a:t>4/24/16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393CD59C-81A0-0C4B-B1AD-9959B6B8545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15060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63" y="6510338"/>
            <a:ext cx="181927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397166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1797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599002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05548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fld id="{2A0444A8-2FEB-354F-A560-82ABAA7DA20F}" type="slidenum">
              <a:rPr lang="en-US" altLang="en-US" sz="1000">
                <a:solidFill>
                  <a:srgbClr val="7F7F7F"/>
                </a:solidFill>
                <a:latin typeface="Arial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590642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200885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123042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679275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AU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2709976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702713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fld id="{00AA9073-5175-094C-B695-DB13B6D80694}" type="slidenum">
              <a:rPr lang="en-US" altLang="en-US" sz="1000">
                <a:solidFill>
                  <a:srgbClr val="7F7F7F"/>
                </a:solidFill>
                <a:latin typeface="Arial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4729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14523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37270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90797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6415088"/>
            <a:ext cx="2046288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7" name="Picture 11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03850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8481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91649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7" name="Picture 10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8291381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2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title style</a:t>
            </a:r>
            <a:endParaRPr lang="en-US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E0E1125D-8DF4-FB47-99D5-232E62E6C6B1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67525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1030" name="Picture 10" title="Stanford University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838FD48E-3FDD-4D4F-A58E-0A25D09DD59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-11113" y="0"/>
            <a:ext cx="9155113" cy="4572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tiff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jpg"/><Relationship Id="rId12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jpg"/><Relationship Id="rId7" Type="http://schemas.openxmlformats.org/officeDocument/2006/relationships/image" Target="../media/image10.png"/><Relationship Id="rId8" Type="http://schemas.openxmlformats.org/officeDocument/2006/relationships/image" Target="../media/image11.jpg"/><Relationship Id="rId9" Type="http://schemas.openxmlformats.org/officeDocument/2006/relationships/image" Target="../media/image12.png"/><Relationship Id="rId10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18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ctrTitle"/>
          </p:nvPr>
        </p:nvSpPr>
        <p:spPr>
          <a:xfrm>
            <a:off x="457200" y="2254250"/>
            <a:ext cx="8229600" cy="82391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Exchanging Predictive Models</a:t>
            </a:r>
            <a:endParaRPr lang="en-US" altLang="en-US" sz="28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603375" y="4460875"/>
            <a:ext cx="6059488" cy="781050"/>
          </a:xfrm>
        </p:spPr>
        <p:txBody>
          <a:bodyPr/>
          <a:lstStyle/>
          <a:p>
            <a:pPr marL="0" indent="0" fontAlgn="auto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 smtClean="0"/>
              <a:t>Max Ferguson</a:t>
            </a:r>
            <a:endParaRPr lang="en-US" dirty="0"/>
          </a:p>
          <a:p>
            <a:pPr marL="0" indent="0" fontAlgn="auto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 smtClean="0"/>
              <a:t>04/28/15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3078163"/>
            <a:ext cx="8229600" cy="6159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PMML Support for Gaussian Process Regression</a:t>
            </a:r>
            <a:endParaRPr lang="en-US" dirty="0">
              <a:solidFill>
                <a:schemeClr val="bg2"/>
              </a:solidFill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ctr"/>
          <a:lstStyle/>
          <a:p>
            <a:r>
              <a:rPr lang="en-US" altLang="en-US" sz="2800" dirty="0" smtClean="0">
                <a:latin typeface="Arial" charset="0"/>
                <a:ea typeface="ＭＳ Ｐゴシック" charset="-128"/>
              </a:rPr>
              <a:t>Example PMML File</a:t>
            </a:r>
            <a:endParaRPr lang="en-US" altLang="en-US" sz="2800" dirty="0">
              <a:latin typeface="Arial" charset="0"/>
              <a:ea typeface="ＭＳ Ｐゴシック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955675" y="1211263"/>
            <a:ext cx="7700963" cy="5418137"/>
          </a:xfrm>
        </p:spPr>
        <p:txBody>
          <a:bodyPr>
            <a:normAutofit/>
          </a:bodyPr>
          <a:lstStyle/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>
                <a:solidFill>
                  <a:schemeClr val="tx1"/>
                </a:solidFill>
                <a:ea typeface="+mn-ea"/>
              </a:rPr>
              <a:t>&lt;?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xml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version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"1.0"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encoding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"UTF-8</a:t>
            </a:r>
            <a:r>
              <a:rPr lang="en-US" sz="1000" dirty="0" smtClean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?&gt;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pmml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xmlns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"http://</a:t>
            </a:r>
            <a:r>
              <a:rPr lang="en-US" sz="1000" dirty="0" err="1">
                <a:solidFill>
                  <a:srgbClr val="0070C0"/>
                </a:solidFill>
                <a:ea typeface="+mn-ea"/>
              </a:rPr>
              <a:t>www.dmg.org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/PMML-4_3"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version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"4.3"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&gt; </a:t>
            </a:r>
            <a:endParaRPr lang="en-US" sz="1000" dirty="0" smtClean="0">
              <a:solidFill>
                <a:schemeClr val="tx1"/>
              </a:solidFill>
              <a:ea typeface="+mn-ea"/>
            </a:endParaRP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  &lt;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header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copyright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 err="1">
                <a:solidFill>
                  <a:srgbClr val="0070C0"/>
                </a:solidFill>
                <a:ea typeface="+mn-ea"/>
              </a:rPr>
              <a:t>DMG.org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/&gt;  </a:t>
            </a:r>
            <a:endParaRPr lang="en-US" sz="1000" dirty="0" smtClean="0">
              <a:solidFill>
                <a:schemeClr val="tx1"/>
              </a:solidFill>
              <a:ea typeface="+mn-ea"/>
            </a:endParaRP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datadictionary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numberoffields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=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"32"&gt;   </a:t>
            </a:r>
            <a:endParaRPr lang="en-US" sz="1000" dirty="0" smtClean="0">
              <a:solidFill>
                <a:schemeClr val="tx1"/>
              </a:solidFill>
              <a:ea typeface="+mn-ea"/>
            </a:endParaRP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datafield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datatype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"double"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 name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"x1"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optype</a:t>
            </a:r>
            <a:r>
              <a:rPr lang="en-US" sz="1000" dirty="0" smtClean="0">
                <a:solidFill>
                  <a:srgbClr val="8C1515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</a:rPr>
              <a:t>"continuous"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/&gt;     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datafield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datatype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"double"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name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"x2"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optype</a:t>
            </a:r>
            <a:r>
              <a:rPr lang="en-US" sz="1000" dirty="0" smtClean="0">
                <a:solidFill>
                  <a:srgbClr val="8C1515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</a:rPr>
              <a:t>"continuous"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/&gt;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datafield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datatype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"double"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name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"y1"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optype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"continuous"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/&gt;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&lt;/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datadictionary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&gt; </a:t>
            </a:r>
            <a:endParaRPr lang="en-US" sz="1000" dirty="0" smtClean="0">
              <a:solidFill>
                <a:schemeClr val="tx1"/>
              </a:solidFill>
              <a:ea typeface="+mn-ea"/>
            </a:endParaRP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gaussianprocessmodel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functionname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"r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egression"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modelname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"Gaussian Process Model</a:t>
            </a:r>
            <a:r>
              <a:rPr lang="en-US" sz="1000" dirty="0" smtClean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miningschema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miningfield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smtClean="0">
                <a:solidFill>
                  <a:srgbClr val="008F3F"/>
                </a:solidFill>
                <a:ea typeface="+mn-ea"/>
              </a:rPr>
              <a:t>name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 smtClean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x1"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usagetype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"active"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/&gt;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miningfield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smtClean="0">
                <a:solidFill>
                  <a:srgbClr val="008F3F"/>
                </a:solidFill>
                <a:ea typeface="+mn-ea"/>
              </a:rPr>
              <a:t>name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"x2"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usagetype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"active"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/&gt;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miningfield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name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"y1"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usagetype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"predicted"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/&gt;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&lt;/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miningschema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output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outputfield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datatype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"double"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feature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 err="1">
                <a:solidFill>
                  <a:srgbClr val="0070C0"/>
                </a:solidFill>
                <a:ea typeface="+mn-ea"/>
              </a:rPr>
              <a:t>predictedValue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name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 err="1">
                <a:solidFill>
                  <a:srgbClr val="0070C0"/>
                </a:solidFill>
                <a:ea typeface="+mn-ea"/>
              </a:rPr>
              <a:t>MeanValue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optype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"continuous"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/&gt; </a:t>
            </a:r>
            <a:endParaRPr lang="en-US" sz="1000" dirty="0" smtClean="0">
              <a:solidFill>
                <a:schemeClr val="tx1"/>
              </a:solidFill>
              <a:ea typeface="+mn-ea"/>
            </a:endParaRP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outputfield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datatype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"double"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feature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 err="1">
                <a:solidFill>
                  <a:srgbClr val="0070C0"/>
                </a:solidFill>
                <a:ea typeface="+mn-ea"/>
              </a:rPr>
              <a:t>predictedValue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name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 err="1">
                <a:solidFill>
                  <a:srgbClr val="0070C0"/>
                </a:solidFill>
                <a:ea typeface="+mn-ea"/>
              </a:rPr>
              <a:t>StandardDeviation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optype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"continuous"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/&gt;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&lt;/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output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ardsquaredexponentialkernel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gamma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"0.15651"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noisevariance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"0.004691</a:t>
            </a:r>
            <a:r>
              <a:rPr lang="en-US" sz="1000" dirty="0" smtClean="0">
                <a:solidFill>
                  <a:srgbClr val="0070C0"/>
                </a:solidFill>
                <a:ea typeface="+mn-ea"/>
              </a:rPr>
              <a:t>"&gt;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lambda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array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n=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"31"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type=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"real"&gt;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1.451760 1.555283 0.939452&lt;/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array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&lt;/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lambda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&lt;/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ardsquaredexponentialkernel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&gt; </a:t>
            </a:r>
            <a:endParaRPr lang="en-US" sz="1000" dirty="0" smtClean="0">
              <a:solidFill>
                <a:schemeClr val="tx1"/>
              </a:solidFill>
              <a:ea typeface="+mn-ea"/>
            </a:endParaRP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traininginstances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fieldcount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"32"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istransformed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"false"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err="1">
                <a:solidFill>
                  <a:srgbClr val="008F3F"/>
                </a:solidFill>
                <a:ea typeface="+mn-ea"/>
              </a:rPr>
              <a:t>recordcount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"725</a:t>
            </a:r>
            <a:r>
              <a:rPr lang="en-US" sz="1000" dirty="0" smtClean="0">
                <a:solidFill>
                  <a:srgbClr val="0070C0"/>
                </a:solidFill>
                <a:ea typeface="+mn-ea"/>
              </a:rPr>
              <a:t>"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instancefields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instancefield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column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"x1"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field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"x1"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/&gt;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instancefield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column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"x2"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field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"x2"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/&gt;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instancefield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column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"y1"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>
                <a:solidFill>
                  <a:srgbClr val="008F3F"/>
                </a:solidFill>
                <a:ea typeface="+mn-ea"/>
              </a:rPr>
              <a:t>field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=</a:t>
            </a:r>
            <a:r>
              <a:rPr lang="en-US" sz="1000" dirty="0">
                <a:solidFill>
                  <a:srgbClr val="0070C0"/>
                </a:solidFill>
                <a:ea typeface="+mn-ea"/>
              </a:rPr>
              <a:t>"y1"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/&gt;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&lt;/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instancefields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inlinetable</a:t>
            </a:r>
            <a:r>
              <a:rPr lang="en-US" sz="1000" dirty="0">
                <a:solidFill>
                  <a:srgbClr val="8C1515"/>
                </a:solidFill>
                <a:ea typeface="+mn-ea"/>
              </a:rPr>
              <a:t> 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/&gt;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&lt;/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traininginstances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   </a:t>
            </a:r>
            <a:r>
              <a:rPr lang="en-US" sz="1000" dirty="0">
                <a:solidFill>
                  <a:schemeClr val="tx1"/>
                </a:solidFill>
                <a:ea typeface="+mn-ea"/>
              </a:rPr>
              <a:t>&lt;/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gaussianprocessmodel</a:t>
            </a:r>
            <a:r>
              <a:rPr lang="en-US" sz="1000" dirty="0" smtClean="0">
                <a:solidFill>
                  <a:schemeClr val="tx1"/>
                </a:solidFill>
                <a:ea typeface="+mn-ea"/>
              </a:rPr>
              <a:t>&gt;</a:t>
            </a:r>
          </a:p>
          <a:p>
            <a:pPr marL="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000" dirty="0" smtClean="0">
                <a:solidFill>
                  <a:schemeClr val="tx1"/>
                </a:solidFill>
                <a:ea typeface="+mn-ea"/>
              </a:rPr>
              <a:t>&lt;/</a:t>
            </a:r>
            <a:r>
              <a:rPr lang="en-US" sz="1000" dirty="0" err="1">
                <a:solidFill>
                  <a:srgbClr val="8C1515"/>
                </a:solidFill>
                <a:ea typeface="+mn-ea"/>
              </a:rPr>
              <a:t>pmml</a:t>
            </a:r>
            <a:r>
              <a:rPr lang="en-US" sz="800" dirty="0">
                <a:solidFill>
                  <a:schemeClr val="tx1"/>
                </a:solidFill>
                <a:ea typeface="+mn-ea"/>
              </a:rPr>
              <a:t>&gt;</a:t>
            </a:r>
            <a:endParaRPr lang="en-US" sz="800" dirty="0" smtClean="0">
              <a:solidFill>
                <a:schemeClr val="tx1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0592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Gaussian Process Regression Model</a:t>
            </a:r>
            <a:endParaRPr lang="en-US" sz="2800" dirty="0"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949325" y="1211263"/>
                <a:ext cx="3670801" cy="4756400"/>
              </a:xfrm>
            </p:spPr>
            <p:txBody>
              <a:bodyPr/>
              <a:lstStyle/>
              <a:p>
                <a:pPr marL="0" indent="0" fontAlgn="auto">
                  <a:spcAft>
                    <a:spcPts val="0"/>
                  </a:spcAft>
                  <a:buFont typeface="Arial"/>
                  <a:buNone/>
                  <a:defRPr/>
                </a:pPr>
                <a:endParaRPr lang="en-US" b="1" dirty="0" smtClean="0">
                  <a:ea typeface="+mn-ea"/>
                  <a:cs typeface="+mn-cs"/>
                </a:endParaRPr>
              </a:p>
              <a:p>
                <a:pPr marL="0" indent="0" fontAlgn="auto">
                  <a:spcAft>
                    <a:spcPts val="0"/>
                  </a:spcAft>
                  <a:buFont typeface="Arial"/>
                  <a:buNone/>
                  <a:defRPr/>
                </a:pPr>
                <a:r>
                  <a:rPr lang="en-US" b="1" dirty="0" smtClean="0">
                    <a:ea typeface="+mn-ea"/>
                    <a:cs typeface="+mn-cs"/>
                  </a:rPr>
                  <a:t>Gaussian Distribution</a:t>
                </a:r>
              </a:p>
              <a:p>
                <a:pPr marL="0" indent="0" fontAlgn="auto">
                  <a:spcAft>
                    <a:spcPts val="0"/>
                  </a:spcAft>
                  <a:buFont typeface="Arial"/>
                  <a:buNone/>
                  <a:defRPr/>
                </a:pPr>
                <a:endParaRPr lang="en-US" b="1" dirty="0">
                  <a:ea typeface="+mn-ea"/>
                  <a:cs typeface="+mn-cs"/>
                </a:endParaRPr>
              </a:p>
              <a:p>
                <a:pPr marL="0" indent="0" fontAlgn="auto">
                  <a:spcAft>
                    <a:spcPts val="0"/>
                  </a:spcAft>
                  <a:buFont typeface="Arial"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</m:t>
                      </m:r>
                      <m:r>
                        <a:rPr lang="en-US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𝓝</m:t>
                      </m:r>
                      <m:d>
                        <m:dPr>
                          <m:ctrlPr>
                            <a:rPr lang="en-AU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AU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𝝁</m:t>
                          </m:r>
                          <m:r>
                            <a:rPr lang="en-AU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AU" sz="24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𝚺</m:t>
                          </m:r>
                        </m:e>
                      </m:d>
                    </m:oMath>
                  </m:oMathPara>
                </a14:m>
                <a:endParaRPr lang="en-AU" sz="2400" b="1" dirty="0" smtClean="0">
                  <a:ea typeface="Cambria Math" charset="0"/>
                  <a:cs typeface="Cambria Math" charset="0"/>
                </a:endParaRPr>
              </a:p>
              <a:p>
                <a:pPr marL="0" indent="0" fontAlgn="auto">
                  <a:spcAft>
                    <a:spcPts val="0"/>
                  </a:spcAft>
                  <a:buFont typeface="Arial"/>
                  <a:buNone/>
                  <a:defRPr/>
                </a:pPr>
                <a:endParaRPr lang="en-US" dirty="0" smtClean="0"/>
              </a:p>
              <a:p>
                <a:pPr marL="285750" indent="-285750" fontAlgn="auto">
                  <a:spcAft>
                    <a:spcPts val="0"/>
                  </a:spcAft>
                  <a:buFont typeface="Wingdings" charset="2"/>
                  <a:buChar char="§"/>
                  <a:defRPr/>
                </a:pPr>
                <a:r>
                  <a:rPr lang="en-US" dirty="0" smtClean="0"/>
                  <a:t>Distribution </a:t>
                </a:r>
                <a:r>
                  <a:rPr lang="en-US" dirty="0"/>
                  <a:t>over vectors. </a:t>
                </a:r>
              </a:p>
              <a:p>
                <a:pPr marL="285750" indent="-285750" fontAlgn="auto">
                  <a:spcAft>
                    <a:spcPts val="0"/>
                  </a:spcAft>
                  <a:buFont typeface="Wingdings" charset="2"/>
                  <a:buChar char="§"/>
                  <a:defRPr/>
                </a:pPr>
                <a:r>
                  <a:rPr lang="en-US" dirty="0" smtClean="0"/>
                  <a:t>Fully </a:t>
                </a:r>
                <a:r>
                  <a:rPr lang="en-US" dirty="0"/>
                  <a:t>specified by a mean and covariance. </a:t>
                </a:r>
                <a:endParaRPr lang="en-US" dirty="0" smtClean="0"/>
              </a:p>
              <a:p>
                <a:pPr marL="285750" indent="-285750" fontAlgn="auto">
                  <a:spcAft>
                    <a:spcPts val="0"/>
                  </a:spcAft>
                  <a:buFont typeface="Wingdings" charset="2"/>
                  <a:buChar char="§"/>
                  <a:defRPr/>
                </a:pPr>
                <a:r>
                  <a:rPr lang="en-US" dirty="0" smtClean="0"/>
                  <a:t>The </a:t>
                </a:r>
                <a:r>
                  <a:rPr lang="en-US" dirty="0"/>
                  <a:t>position of the random variable in the vector plays the role of the index.</a:t>
                </a:r>
                <a:endParaRPr lang="en-US" b="1" dirty="0"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949325" y="1211263"/>
                <a:ext cx="3670801" cy="4756400"/>
              </a:xfrm>
              <a:blipFill rotWithShape="0">
                <a:blip r:embed="rId2"/>
                <a:stretch>
                  <a:fillRect l="-4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4876800" y="1211262"/>
                <a:ext cx="3779838" cy="4884737"/>
              </a:xfrm>
            </p:spPr>
            <p:txBody>
              <a:bodyPr>
                <a:noAutofit/>
              </a:bodyPr>
              <a:lstStyle/>
              <a:p>
                <a:pPr marL="0" indent="0" fontAlgn="auto">
                  <a:spcAft>
                    <a:spcPts val="0"/>
                  </a:spcAft>
                  <a:buFont typeface="Arial"/>
                  <a:buNone/>
                  <a:defRPr/>
                </a:pPr>
                <a:endParaRPr lang="en-US" b="1" dirty="0" smtClean="0">
                  <a:ea typeface="+mn-ea"/>
                  <a:cs typeface="+mn-cs"/>
                </a:endParaRPr>
              </a:p>
              <a:p>
                <a:pPr marL="0" indent="0" fontAlgn="auto">
                  <a:spcAft>
                    <a:spcPts val="0"/>
                  </a:spcAft>
                  <a:buFont typeface="Arial"/>
                  <a:buNone/>
                  <a:defRPr/>
                </a:pPr>
                <a:r>
                  <a:rPr lang="en-US" b="1" dirty="0" smtClean="0">
                    <a:ea typeface="+mn-ea"/>
                    <a:cs typeface="+mn-cs"/>
                  </a:rPr>
                  <a:t>Gaussian Process</a:t>
                </a:r>
              </a:p>
              <a:p>
                <a:pPr marL="0" indent="0" fontAlgn="auto">
                  <a:spcAft>
                    <a:spcPts val="0"/>
                  </a:spcAft>
                  <a:buFont typeface="Arial"/>
                  <a:buNone/>
                  <a:defRPr/>
                </a:pPr>
                <a:endParaRPr lang="en-US" b="1" dirty="0">
                  <a:ea typeface="+mn-ea"/>
                  <a:cs typeface="+mn-cs"/>
                </a:endParaRPr>
              </a:p>
              <a:p>
                <a:pPr marL="0" indent="0" fontAlgn="auto"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AU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</m:t>
                      </m:r>
                      <m:r>
                        <a:rPr lang="en-AU" sz="24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𝓖𝓟</m:t>
                      </m:r>
                      <m:d>
                        <m:dPr>
                          <m:ctrlPr>
                            <a:rPr lang="en-AU" sz="24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AU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𝒎</m:t>
                          </m:r>
                          <m:r>
                            <a:rPr lang="en-AU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AU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  <m:r>
                            <a:rPr lang="en-AU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),</m:t>
                          </m:r>
                          <m:r>
                            <a:rPr lang="en-AU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𝒌</m:t>
                          </m:r>
                          <m:r>
                            <a:rPr lang="en-AU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AU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𝒙</m:t>
                          </m:r>
                          <m:r>
                            <a:rPr lang="en-AU" sz="2400" b="1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AU" sz="2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AU" sz="2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AU" sz="2400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AU" sz="2400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b="1" dirty="0" smtClean="0">
                  <a:ea typeface="+mn-ea"/>
                  <a:cs typeface="+mn-cs"/>
                </a:endParaRPr>
              </a:p>
              <a:p>
                <a:pPr marL="0" indent="0" fontAlgn="auto">
                  <a:spcAft>
                    <a:spcPts val="0"/>
                  </a:spcAft>
                  <a:buFont typeface="Arial"/>
                  <a:buNone/>
                  <a:defRPr/>
                </a:pPr>
                <a:endParaRPr lang="en-US" b="1" dirty="0" smtClean="0">
                  <a:ea typeface="+mn-ea"/>
                  <a:cs typeface="+mn-cs"/>
                </a:endParaRPr>
              </a:p>
              <a:p>
                <a:pPr marL="285750" indent="-285750" fontAlgn="auto">
                  <a:spcAft>
                    <a:spcPts val="0"/>
                  </a:spcAft>
                  <a:buFont typeface="Wingdings" charset="2"/>
                  <a:buChar char="§"/>
                  <a:defRPr/>
                </a:pPr>
                <a:r>
                  <a:rPr lang="en-US" dirty="0"/>
                  <a:t>Distribution over functions</a:t>
                </a:r>
                <a:r>
                  <a:rPr lang="en-US" dirty="0" smtClean="0"/>
                  <a:t>.</a:t>
                </a:r>
              </a:p>
              <a:p>
                <a:pPr marL="285750" indent="-285750" fontAlgn="auto">
                  <a:spcAft>
                    <a:spcPts val="0"/>
                  </a:spcAft>
                  <a:buFont typeface="Wingdings" charset="2"/>
                  <a:buChar char="§"/>
                  <a:defRPr/>
                </a:pPr>
                <a:r>
                  <a:rPr lang="en-US" dirty="0" smtClean="0"/>
                  <a:t>Fully </a:t>
                </a:r>
                <a:r>
                  <a:rPr lang="en-US" dirty="0"/>
                  <a:t>specified by a mean function and covariance function. </a:t>
                </a:r>
                <a:endParaRPr lang="en-US" dirty="0" smtClean="0"/>
              </a:p>
              <a:p>
                <a:pPr marL="285750" indent="-285750" fontAlgn="auto">
                  <a:spcAft>
                    <a:spcPts val="0"/>
                  </a:spcAft>
                  <a:buFont typeface="Wingdings" charset="2"/>
                  <a:buChar char="§"/>
                  <a:defRPr/>
                </a:pPr>
                <a:r>
                  <a:rPr lang="en-US" dirty="0" smtClean="0"/>
                  <a:t>The </a:t>
                </a:r>
                <a:r>
                  <a:rPr lang="en-US" dirty="0"/>
                  <a:t>argument of the random function plays the role of the index</a:t>
                </a:r>
                <a:endParaRPr lang="en-US" b="1" dirty="0"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4876800" y="1211262"/>
                <a:ext cx="3779838" cy="4884737"/>
              </a:xfrm>
              <a:blipFill rotWithShape="0">
                <a:blip r:embed="rId3"/>
                <a:stretch>
                  <a:fillRect l="-4032" r="-3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dirty="0" smtClean="0">
                <a:ea typeface="+mj-ea"/>
                <a:cs typeface="+mj-cs"/>
              </a:rPr>
              <a:t>Gaussian Process Regression Model</a:t>
            </a:r>
            <a:endParaRPr lang="en-US" sz="2800" dirty="0">
              <a:ea typeface="+mj-ea"/>
              <a:cs typeface="+mj-cs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sz="quarter" idx="10"/>
          </p:nvPr>
        </p:nvSpPr>
        <p:spPr>
          <a:xfrm>
            <a:off x="949324" y="1130300"/>
            <a:ext cx="7707313" cy="922421"/>
          </a:xfrm>
        </p:spPr>
        <p:txBody>
          <a:bodyPr>
            <a:normAutofit/>
          </a:bodyPr>
          <a:lstStyle/>
          <a:p>
            <a:pPr marL="285750" indent="-285750" fontAlgn="auto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/>
              <a:t>Covariance function defines the properties in the function space. </a:t>
            </a:r>
            <a:endParaRPr lang="en-US" dirty="0" smtClean="0"/>
          </a:p>
          <a:p>
            <a:pPr marL="285750" indent="-285750" fontAlgn="auto">
              <a:spcAft>
                <a:spcPts val="0"/>
              </a:spcAft>
              <a:buFont typeface="Wingdings" charset="2"/>
              <a:buChar char="§"/>
              <a:defRPr/>
            </a:pPr>
            <a:r>
              <a:rPr lang="en-US" dirty="0" smtClean="0"/>
              <a:t>Data </a:t>
            </a:r>
            <a:r>
              <a:rPr lang="en-US" dirty="0"/>
              <a:t>points ”anchor” the function as specific locations.</a:t>
            </a:r>
            <a:endParaRPr lang="en-US" b="1" dirty="0">
              <a:ea typeface="+mn-ea"/>
              <a:cs typeface="+mn-cs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401" y="2174108"/>
            <a:ext cx="4061698" cy="3046273"/>
          </a:xfrm>
        </p:spPr>
      </p:pic>
      <p:pic>
        <p:nvPicPr>
          <p:cNvPr id="13" name="Content Placeholder 12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4" y="2174108"/>
            <a:ext cx="4061698" cy="3046274"/>
          </a:xfrm>
        </p:spPr>
      </p:pic>
    </p:spTree>
    <p:extLst>
      <p:ext uri="{BB962C8B-B14F-4D97-AF65-F5344CB8AC3E}">
        <p14:creationId xmlns:p14="http://schemas.microsoft.com/office/powerpoint/2010/main" val="1847708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ctr"/>
          <a:lstStyle/>
          <a:p>
            <a:r>
              <a:rPr lang="en-US" sz="2800" dirty="0"/>
              <a:t>Gaussian Process </a:t>
            </a:r>
            <a:r>
              <a:rPr lang="en-US" sz="2800" dirty="0" smtClean="0"/>
              <a:t>PMML Package</a:t>
            </a:r>
            <a:endParaRPr lang="en-US" altLang="en-US" sz="28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55675" y="1211263"/>
            <a:ext cx="7700963" cy="5011737"/>
          </a:xfrm>
        </p:spPr>
        <p:txBody>
          <a:bodyPr/>
          <a:lstStyle/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Implemented in MATLAB and Python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Converts trained Gaussian Process Model to PMML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Allows predictions to be made from PMML file</a:t>
            </a:r>
          </a:p>
          <a:p>
            <a:pPr lvl="1"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lvl="1"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</p:txBody>
      </p:sp>
      <p:pic>
        <p:nvPicPr>
          <p:cNvPr id="4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5" y="4004636"/>
            <a:ext cx="2082633" cy="15619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280" y="3925051"/>
            <a:ext cx="3012002" cy="1721144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4" idx="3"/>
          </p:cNvCxnSpPr>
          <p:nvPr/>
        </p:nvCxnSpPr>
        <p:spPr>
          <a:xfrm flipV="1">
            <a:off x="3038308" y="4785623"/>
            <a:ext cx="150160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1603375" y="2051050"/>
            <a:ext cx="2954338" cy="1235075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latin typeface="Arial" charset="0"/>
                <a:ea typeface="ＭＳ Ｐゴシック" charset="-128"/>
              </a:rPr>
              <a:t>Looking to the Future</a:t>
            </a:r>
            <a:endParaRPr lang="en-US" altLang="en-US" sz="36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3429000"/>
            <a:ext cx="2954338" cy="1244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PMML AND Gaussian Process Regression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63" y="2055637"/>
            <a:ext cx="2697663" cy="2023246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ctr"/>
          <a:lstStyle/>
          <a:p>
            <a:r>
              <a:rPr lang="en-US" sz="2800" dirty="0"/>
              <a:t>Exploring PMML Applications</a:t>
            </a:r>
            <a:endParaRPr lang="en-US" altLang="en-US" sz="28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55675" y="1292226"/>
            <a:ext cx="7700963" cy="5011737"/>
          </a:xfrm>
        </p:spPr>
        <p:txBody>
          <a:bodyPr/>
          <a:lstStyle/>
          <a:p>
            <a:pPr lvl="1" fontAlgn="auto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 PMML model onto a smart sensor (C++)</a:t>
            </a:r>
          </a:p>
          <a:p>
            <a:pPr lvl="1" fontAlgn="auto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Leverage the power of the cloud: make predictions using the Google Machine Learning Engine</a:t>
            </a:r>
          </a:p>
          <a:p>
            <a:pPr lvl="1" fontAlgn="auto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Publish our tool wear and energy consumption models</a:t>
            </a:r>
          </a:p>
          <a:p>
            <a:pPr lvl="1"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lvl="1"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044" y="3331493"/>
            <a:ext cx="2255108" cy="12886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" y="5026213"/>
            <a:ext cx="2006760" cy="13748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980" y="5123281"/>
            <a:ext cx="2098990" cy="118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257" y="4491789"/>
            <a:ext cx="1812174" cy="181217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760200" y="3975809"/>
            <a:ext cx="13359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551152" y="3975809"/>
            <a:ext cx="13359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760200" y="3988634"/>
            <a:ext cx="0" cy="11346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879640" y="3975809"/>
            <a:ext cx="0" cy="55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7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ctr"/>
          <a:lstStyle/>
          <a:p>
            <a:r>
              <a:rPr lang="en-US" sz="2800" dirty="0" smtClean="0"/>
              <a:t>Sparse Gaussian </a:t>
            </a:r>
            <a:r>
              <a:rPr lang="en-US" sz="2800" dirty="0"/>
              <a:t>Process </a:t>
            </a:r>
            <a:r>
              <a:rPr lang="en-US" sz="2800" dirty="0" smtClean="0"/>
              <a:t>PMML Package</a:t>
            </a:r>
            <a:endParaRPr lang="en-US" altLang="en-US" sz="28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55675" y="1211263"/>
            <a:ext cx="7700963" cy="5011737"/>
          </a:xfrm>
        </p:spPr>
        <p:txBody>
          <a:bodyPr/>
          <a:lstStyle/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Reduce file size by excluding data that is not needed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Results in much faster predictions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Better for Online Learning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</p:txBody>
      </p:sp>
      <p:pic>
        <p:nvPicPr>
          <p:cNvPr id="4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24" y="3210148"/>
            <a:ext cx="2806243" cy="29555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06" y="4107327"/>
            <a:ext cx="1674558" cy="956890"/>
          </a:xfrm>
          <a:prstGeom prst="rect">
            <a:avLst/>
          </a:prstGeom>
        </p:spPr>
      </p:pic>
      <p:pic>
        <p:nvPicPr>
          <p:cNvPr id="8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93" y="3210148"/>
            <a:ext cx="2806244" cy="295551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3593805" y="4687904"/>
            <a:ext cx="4104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624084" y="4585772"/>
            <a:ext cx="4784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6425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ctr"/>
          <a:lstStyle/>
          <a:p>
            <a:r>
              <a:rPr lang="en-US" sz="2800" dirty="0" smtClean="0"/>
              <a:t>Sharing Models with Industry</a:t>
            </a:r>
            <a:endParaRPr lang="en-US" altLang="en-US" sz="28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55675" y="1211263"/>
            <a:ext cx="7700963" cy="5011737"/>
          </a:xfrm>
        </p:spPr>
        <p:txBody>
          <a:bodyPr/>
          <a:lstStyle/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?????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lvl="1"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62610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1603375" y="2051050"/>
            <a:ext cx="2954338" cy="1235075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latin typeface="Arial" charset="0"/>
                <a:ea typeface="ＭＳ Ｐゴシック" charset="-128"/>
              </a:rPr>
              <a:t>Questions?</a:t>
            </a:r>
            <a:endParaRPr lang="en-US" altLang="en-US" sz="36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3429000"/>
            <a:ext cx="2954338" cy="1244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PMML AND Gaussian Process Regression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63" y="2181217"/>
            <a:ext cx="2697663" cy="1772085"/>
          </a:xfrm>
        </p:spPr>
      </p:pic>
    </p:spTree>
    <p:extLst>
      <p:ext uri="{BB962C8B-B14F-4D97-AF65-F5344CB8AC3E}">
        <p14:creationId xmlns:p14="http://schemas.microsoft.com/office/powerpoint/2010/main" val="62789118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ctr"/>
          <a:lstStyle/>
          <a:p>
            <a:r>
              <a:rPr lang="en-US" altLang="en-US" sz="2800" dirty="0" smtClean="0">
                <a:latin typeface="Arial" charset="0"/>
                <a:ea typeface="ＭＳ Ｐゴシック" charset="-128"/>
              </a:rPr>
              <a:t>Outline</a:t>
            </a:r>
            <a:r>
              <a:rPr lang="en-US" altLang="en-US" dirty="0">
                <a:latin typeface="Arial" charset="0"/>
                <a:ea typeface="ＭＳ Ｐゴシック" charset="-128"/>
              </a:rPr>
              <a:t>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55675" y="1211263"/>
            <a:ext cx="7700963" cy="5011737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Font typeface="Arial" charset="0"/>
              <a:buNone/>
            </a:pPr>
            <a:r>
              <a:rPr lang="en-US" altLang="en-US" sz="2000" dirty="0" smtClean="0">
                <a:latin typeface="Arial" charset="0"/>
                <a:ea typeface="ＭＳ Ｐゴシック" charset="-128"/>
              </a:rPr>
              <a:t>Background</a:t>
            </a:r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Predictive Models</a:t>
            </a: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Training and Testing</a:t>
            </a:r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Industry Adoption</a:t>
            </a:r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marL="0" indent="0">
              <a:buFont typeface="Arial" charset="0"/>
              <a:buNone/>
            </a:pPr>
            <a:r>
              <a:rPr lang="en-US" altLang="en-US" sz="2000" dirty="0" smtClean="0">
                <a:latin typeface="Arial" charset="0"/>
                <a:ea typeface="ＭＳ Ｐゴシック" charset="-128"/>
              </a:rPr>
              <a:t>Exchanging Models</a:t>
            </a:r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PMML Introduction</a:t>
            </a:r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Gaussian Processes</a:t>
            </a: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MATLAB Gaussian Process Package</a:t>
            </a:r>
          </a:p>
          <a:p>
            <a:pPr lvl="1"/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marL="0" indent="0">
              <a:buFont typeface="Arial" charset="0"/>
              <a:buNone/>
            </a:pPr>
            <a:r>
              <a:rPr lang="en-US" altLang="en-US" sz="2000" dirty="0" smtClean="0">
                <a:latin typeface="Arial" charset="0"/>
                <a:ea typeface="ＭＳ Ｐゴシック" charset="-128"/>
              </a:rPr>
              <a:t>Looking to the Future</a:t>
            </a:r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Open Repository for Models</a:t>
            </a:r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Google Scoring Machine</a:t>
            </a:r>
            <a:endParaRPr lang="en-US" altLang="en-US" sz="2000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603375" y="2051050"/>
            <a:ext cx="2954338" cy="1235075"/>
          </a:xfrm>
        </p:spPr>
        <p:txBody>
          <a:bodyPr/>
          <a:lstStyle/>
          <a:p>
            <a:r>
              <a:rPr lang="en-US" altLang="en-US" sz="3600" dirty="0" smtClean="0">
                <a:latin typeface="Arial" charset="0"/>
                <a:ea typeface="ＭＳ Ｐゴシック" charset="-128"/>
              </a:rPr>
              <a:t>Background</a:t>
            </a:r>
            <a:endParaRPr lang="en-US" altLang="en-US" sz="36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3429000"/>
            <a:ext cx="2954338" cy="1244600"/>
          </a:xfrm>
        </p:spPr>
        <p:txBody>
          <a:bodyPr/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PMML AND Gaussian Process Regression </a:t>
            </a:r>
            <a:endParaRPr lang="en-US" dirty="0">
              <a:ea typeface="+mn-ea"/>
              <a:cs typeface="+mn-cs"/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3"/>
          <a:stretch/>
        </p:blipFill>
        <p:spPr>
          <a:xfrm>
            <a:off x="4745873" y="1927096"/>
            <a:ext cx="3290701" cy="2718057"/>
          </a:xfrm>
          <a:ln w="6350">
            <a:solidFill>
              <a:schemeClr val="bg1">
                <a:lumMod val="65000"/>
              </a:schemeClr>
            </a:solidFill>
          </a:ln>
          <a:effectLst>
            <a:outerShdw blurRad="63500" dist="38100" dir="2700000" algn="tl" rotWithShape="0">
              <a:prstClr val="black">
                <a:alpha val="36000"/>
              </a:prstClr>
            </a:outerShdw>
          </a:effec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4075290" y="1830199"/>
            <a:ext cx="2068538" cy="15691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25400" dir="2700000" algn="br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7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t"/>
          <a:lstStyle/>
          <a:p>
            <a:r>
              <a:rPr lang="en-US" altLang="en-US" sz="2800" dirty="0" smtClean="0">
                <a:latin typeface="Arial" charset="0"/>
                <a:ea typeface="ＭＳ Ｐゴシック" charset="-128"/>
              </a:rPr>
              <a:t>Predictive Models</a:t>
            </a:r>
            <a:endParaRPr lang="en-US" altLang="en-US" sz="2800" dirty="0">
              <a:latin typeface="Arial" charset="0"/>
              <a:ea typeface="ＭＳ Ｐゴシック" charset="-128"/>
            </a:endParaRPr>
          </a:p>
        </p:txBody>
      </p:sp>
      <p:pic>
        <p:nvPicPr>
          <p:cNvPr id="9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68" y="1670725"/>
            <a:ext cx="1172953" cy="879715"/>
          </a:xfrm>
        </p:spPr>
      </p:pic>
      <p:pic>
        <p:nvPicPr>
          <p:cNvPr id="11" name="Content Placeholder 15"/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68" y="2838400"/>
            <a:ext cx="1172954" cy="879715"/>
          </a:xfrm>
        </p:spPr>
      </p:pic>
      <p:pic>
        <p:nvPicPr>
          <p:cNvPr id="12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27" y="1688925"/>
            <a:ext cx="1172041" cy="879031"/>
          </a:xfrm>
        </p:spPr>
      </p:pic>
      <p:pic>
        <p:nvPicPr>
          <p:cNvPr id="13" name="Content Placeholder 14"/>
          <p:cNvPicPr>
            <a:picLocks noGrp="1" noChangeAspect="1"/>
          </p:cNvPicPr>
          <p:nvPr>
            <p:ph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140" y="2852677"/>
            <a:ext cx="1172042" cy="87903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29" y="4258541"/>
            <a:ext cx="2119022" cy="21190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1" b="8868"/>
          <a:stretch/>
        </p:blipFill>
        <p:spPr>
          <a:xfrm>
            <a:off x="4176262" y="1949416"/>
            <a:ext cx="1261390" cy="9636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9" r="12721"/>
          <a:stretch/>
        </p:blipFill>
        <p:spPr>
          <a:xfrm>
            <a:off x="5410049" y="1985320"/>
            <a:ext cx="654756" cy="8866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721" y="3076416"/>
            <a:ext cx="1823415" cy="149577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3338145" y="2601824"/>
            <a:ext cx="71387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144200" y="3731708"/>
            <a:ext cx="0" cy="553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026522" y="1130300"/>
            <a:ext cx="819116" cy="819116"/>
          </a:xfrm>
          <a:prstGeom prst="rect">
            <a:avLst/>
          </a:prstGeom>
          <a:solidFill>
            <a:srgbClr val="92D050"/>
          </a:solidFill>
          <a:ln>
            <a:solidFill>
              <a:schemeClr val="bg1">
                <a:lumMod val="50000"/>
                <a:alpha val="99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026522" y="3225993"/>
            <a:ext cx="819116" cy="819116"/>
          </a:xfrm>
          <a:prstGeom prst="rect">
            <a:avLst/>
          </a:prstGeom>
          <a:solidFill>
            <a:srgbClr val="B24324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138562" y="128311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 smtClean="0"/>
              <a:t>✓</a:t>
            </a:r>
            <a:endParaRPr lang="en-US" sz="3200" dirty="0"/>
          </a:p>
        </p:txBody>
      </p:sp>
      <p:sp>
        <p:nvSpPr>
          <p:cNvPr id="30" name="Rectangle 29"/>
          <p:cNvSpPr/>
          <p:nvPr/>
        </p:nvSpPr>
        <p:spPr>
          <a:xfrm>
            <a:off x="7026522" y="2158398"/>
            <a:ext cx="819116" cy="819116"/>
          </a:xfrm>
          <a:prstGeom prst="rect">
            <a:avLst/>
          </a:prstGeom>
          <a:solidFill>
            <a:srgbClr val="F2A047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9" t="1" r="7301" b="-1"/>
          <a:stretch/>
        </p:blipFill>
        <p:spPr>
          <a:xfrm>
            <a:off x="8109491" y="1135147"/>
            <a:ext cx="814269" cy="81426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" r="24513"/>
          <a:stretch/>
        </p:blipFill>
        <p:spPr>
          <a:xfrm>
            <a:off x="8101528" y="2143509"/>
            <a:ext cx="848893" cy="84889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7" t="-1160" r="7913" b="1160"/>
          <a:stretch/>
        </p:blipFill>
        <p:spPr>
          <a:xfrm>
            <a:off x="8111065" y="3225993"/>
            <a:ext cx="819116" cy="819116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endCxn id="30" idx="1"/>
          </p:cNvCxnSpPr>
          <p:nvPr/>
        </p:nvCxnSpPr>
        <p:spPr>
          <a:xfrm>
            <a:off x="6199761" y="2566292"/>
            <a:ext cx="826761" cy="1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174629" y="3186496"/>
            <a:ext cx="5229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400" dirty="0">
                <a:latin typeface="Andale Mono" charset="0"/>
                <a:ea typeface="Andale Mono" charset="0"/>
                <a:cs typeface="Andale Mono" charset="0"/>
              </a:rPr>
              <a:t>x</a:t>
            </a:r>
            <a:endParaRPr lang="en-US" sz="4400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269959" y="2267902"/>
            <a:ext cx="49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smtClean="0"/>
              <a:t>-</a:t>
            </a:r>
            <a:endParaRPr lang="en-US" sz="3200" dirty="0"/>
          </a:p>
        </p:txBody>
      </p:sp>
      <p:sp>
        <p:nvSpPr>
          <p:cNvPr id="41" name="Content Placeholder 4"/>
          <p:cNvSpPr>
            <a:spLocks noGrp="1"/>
          </p:cNvSpPr>
          <p:nvPr>
            <p:ph sz="quarter" idx="10"/>
          </p:nvPr>
        </p:nvSpPr>
        <p:spPr>
          <a:xfrm>
            <a:off x="3838209" y="4527821"/>
            <a:ext cx="5305791" cy="201473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Trained using previous (known) data</a:t>
            </a: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Make predictions based on input values</a:t>
            </a: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Are becoming increasingly powerful</a:t>
            </a:r>
          </a:p>
          <a:p>
            <a:pPr marL="0" lvl="1" indent="0">
              <a:buNone/>
            </a:pPr>
            <a:endParaRPr lang="en-US" altLang="en-US" sz="2000" dirty="0">
              <a:latin typeface="Arial" charset="0"/>
              <a:ea typeface="ＭＳ Ｐゴシック" charset="-128"/>
            </a:endParaRPr>
          </a:p>
        </p:txBody>
      </p:sp>
      <p:sp>
        <p:nvSpPr>
          <p:cNvPr id="42" name="Content Placeholder 4"/>
          <p:cNvSpPr>
            <a:spLocks noGrp="1"/>
          </p:cNvSpPr>
          <p:nvPr>
            <p:ph sz="quarter" idx="10"/>
          </p:nvPr>
        </p:nvSpPr>
        <p:spPr>
          <a:xfrm>
            <a:off x="4373626" y="3439493"/>
            <a:ext cx="5305791" cy="2014730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0" lvl="1" indent="0">
              <a:buNone/>
            </a:pPr>
            <a:r>
              <a:rPr lang="en-US" altLang="en-US" sz="1600" dirty="0" smtClean="0">
                <a:latin typeface="Arial" charset="0"/>
                <a:ea typeface="ＭＳ Ｐゴシック" charset="-128"/>
              </a:rPr>
              <a:t>Predictive Model</a:t>
            </a:r>
            <a:endParaRPr lang="en-US" altLang="en-US" sz="1600" dirty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t"/>
          <a:lstStyle/>
          <a:p>
            <a:r>
              <a:rPr lang="en-US" altLang="en-US" sz="2800" dirty="0" smtClean="0">
                <a:latin typeface="Arial" charset="0"/>
                <a:ea typeface="ＭＳ Ｐゴシック" charset="-128"/>
              </a:rPr>
              <a:t>Model Training</a:t>
            </a:r>
            <a:endParaRPr lang="en-US" altLang="en-US" sz="2800" dirty="0">
              <a:latin typeface="Arial" charset="0"/>
              <a:ea typeface="ＭＳ Ｐゴシック" charset="-128"/>
            </a:endParaRPr>
          </a:p>
        </p:txBody>
      </p:sp>
      <p:graphicFrame>
        <p:nvGraphicFramePr>
          <p:cNvPr id="20" name="Content Placeholder 19"/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8968127"/>
              </p:ext>
            </p:extLst>
          </p:nvPr>
        </p:nvGraphicFramePr>
        <p:xfrm>
          <a:off x="5655733" y="1211580"/>
          <a:ext cx="3488267" cy="5646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5304716" cy="5012056"/>
          </a:xfrm>
        </p:spPr>
        <p:txBody>
          <a:bodyPr/>
          <a:lstStyle/>
          <a:p>
            <a:pPr marL="0" indent="0">
              <a:buFont typeface="Arial" charset="0"/>
              <a:buNone/>
            </a:pPr>
            <a:r>
              <a:rPr lang="en-US" altLang="en-US" sz="2000" dirty="0" smtClean="0">
                <a:latin typeface="Arial" charset="0"/>
                <a:ea typeface="ＭＳ Ｐゴシック" charset="-128"/>
              </a:rPr>
              <a:t>Data Collection</a:t>
            </a: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Collect a large amount of data</a:t>
            </a: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Process and </a:t>
            </a:r>
            <a:r>
              <a:rPr lang="en-US" altLang="en-US" sz="2000" dirty="0" err="1" smtClean="0">
                <a:latin typeface="Arial" charset="0"/>
                <a:ea typeface="ＭＳ Ｐゴシック" charset="-128"/>
              </a:rPr>
              <a:t>featurize</a:t>
            </a:r>
            <a:r>
              <a:rPr lang="en-US" altLang="en-US" sz="2000" dirty="0" smtClean="0">
                <a:latin typeface="Arial" charset="0"/>
                <a:ea typeface="ＭＳ Ｐゴシック" charset="-128"/>
              </a:rPr>
              <a:t> the data</a:t>
            </a:r>
          </a:p>
          <a:p>
            <a:pPr lvl="1"/>
            <a:endParaRPr lang="en-US" altLang="en-US" sz="2000" dirty="0" smtClean="0">
              <a:latin typeface="Arial" charset="0"/>
              <a:ea typeface="ＭＳ Ｐゴシック" charset="-128"/>
            </a:endParaRPr>
          </a:p>
          <a:p>
            <a:pPr marL="0" indent="0">
              <a:buFont typeface="Arial" charset="0"/>
              <a:buNone/>
            </a:pPr>
            <a:r>
              <a:rPr lang="en-US" altLang="en-US" sz="2000" dirty="0" smtClean="0">
                <a:latin typeface="Arial" charset="0"/>
                <a:ea typeface="ＭＳ Ｐゴシック" charset="-128"/>
              </a:rPr>
              <a:t>Choose a Model Type</a:t>
            </a: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Linear Regression</a:t>
            </a: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Gaussian Process Regression</a:t>
            </a: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Support Vector Machine</a:t>
            </a:r>
          </a:p>
          <a:p>
            <a:pPr marL="0" lvl="1" indent="0">
              <a:buNone/>
            </a:pPr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marL="0" indent="0">
              <a:buFont typeface="Arial" charset="0"/>
              <a:buNone/>
            </a:pPr>
            <a:r>
              <a:rPr lang="en-US" altLang="en-US" sz="2000" dirty="0" smtClean="0">
                <a:latin typeface="Arial" charset="0"/>
                <a:ea typeface="ＭＳ Ｐゴシック" charset="-128"/>
              </a:rPr>
              <a:t>Training</a:t>
            </a:r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Fit the model to the data</a:t>
            </a: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Optimization algorithms are normally used</a:t>
            </a: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Cross validate the model</a:t>
            </a:r>
            <a:endParaRPr lang="en-US" altLang="en-US" sz="2000" dirty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911311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t"/>
          <a:lstStyle/>
          <a:p>
            <a:r>
              <a:rPr lang="en-US" altLang="en-US" sz="2800" dirty="0" smtClean="0">
                <a:latin typeface="Arial" charset="0"/>
                <a:ea typeface="ＭＳ Ｐゴシック" charset="-128"/>
              </a:rPr>
              <a:t>Industry Adoption</a:t>
            </a:r>
            <a:endParaRPr lang="en-US" altLang="en-US" sz="2800" dirty="0">
              <a:latin typeface="Arial" charset="0"/>
              <a:ea typeface="ＭＳ Ｐゴシック" charset="-128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4570939" cy="5012056"/>
          </a:xfrm>
        </p:spPr>
        <p:txBody>
          <a:bodyPr>
            <a:normAutofit lnSpcReduction="10000"/>
          </a:bodyPr>
          <a:lstStyle/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1990 – 2000: Huge advances in </a:t>
            </a:r>
            <a:r>
              <a:rPr lang="en-US" altLang="en-US" sz="2000" dirty="0">
                <a:latin typeface="Arial" charset="0"/>
                <a:ea typeface="ＭＳ Ｐゴシック" charset="-128"/>
              </a:rPr>
              <a:t>predictive </a:t>
            </a:r>
            <a:r>
              <a:rPr lang="en-US" altLang="en-US" sz="2000" dirty="0" smtClean="0">
                <a:latin typeface="Arial" charset="0"/>
                <a:ea typeface="ＭＳ Ｐゴシック" charset="-128"/>
              </a:rPr>
              <a:t>modeling theory</a:t>
            </a:r>
          </a:p>
          <a:p>
            <a:pPr marL="0" lvl="1" indent="0">
              <a:buNone/>
            </a:pPr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2000 – 2010: Computational power is sufficient to justify advanced predictive models</a:t>
            </a:r>
          </a:p>
          <a:p>
            <a:pPr lvl="1"/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2010 – 2015: Predictive modeling is used by major advertising networks</a:t>
            </a:r>
          </a:p>
          <a:p>
            <a:pPr lvl="1"/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2015 – 2016: Google, Amazon and Microsoft release predictive modeling platforms</a:t>
            </a:r>
          </a:p>
          <a:p>
            <a:pPr marL="0" lvl="1" indent="0">
              <a:buNone/>
            </a:pPr>
            <a:endParaRPr lang="en-US" altLang="en-US" sz="2000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2020: Predictive modeling will be embedded in billions of devices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788" y="1220144"/>
            <a:ext cx="2389173" cy="464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322" t="18911" r="1576" b="24824"/>
          <a:stretch/>
        </p:blipFill>
        <p:spPr>
          <a:xfrm>
            <a:off x="6170789" y="1914001"/>
            <a:ext cx="2485849" cy="1020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789" y="3348069"/>
            <a:ext cx="2485849" cy="4238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8" t="39894" r="24444" b="29913"/>
          <a:stretch/>
        </p:blipFill>
        <p:spPr>
          <a:xfrm>
            <a:off x="6170788" y="4093455"/>
            <a:ext cx="2485849" cy="8580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" t="36072" r="6851" b="12565"/>
          <a:stretch/>
        </p:blipFill>
        <p:spPr>
          <a:xfrm>
            <a:off x="6170788" y="5230591"/>
            <a:ext cx="2494241" cy="95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99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t"/>
          <a:lstStyle/>
          <a:p>
            <a:r>
              <a:rPr lang="en-US" altLang="en-US" sz="2800" dirty="0" smtClean="0">
                <a:latin typeface="Arial" charset="0"/>
                <a:ea typeface="ＭＳ Ｐゴシック" charset="-128"/>
              </a:rPr>
              <a:t>Industry Adoption</a:t>
            </a:r>
            <a:endParaRPr lang="en-US" altLang="en-US" sz="2800" dirty="0">
              <a:latin typeface="Arial" charset="0"/>
              <a:ea typeface="ＭＳ Ｐゴシック" charset="-128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7294786" cy="4158706"/>
          </a:xfrm>
        </p:spPr>
        <p:txBody>
          <a:bodyPr>
            <a:normAutofit fontScale="47500" lnSpcReduction="20000"/>
          </a:bodyPr>
          <a:lstStyle/>
          <a:p>
            <a:pPr lvl="1"/>
            <a:r>
              <a:rPr lang="en-US" altLang="en-US" sz="5000" dirty="0" smtClean="0">
                <a:latin typeface="Arial" charset="0"/>
                <a:ea typeface="ＭＳ Ｐゴシック" charset="-128"/>
              </a:rPr>
              <a:t>Predictive models for manufacturing are being created in research labs and universities right now</a:t>
            </a:r>
          </a:p>
          <a:p>
            <a:pPr lvl="1"/>
            <a:endParaRPr lang="en-US" altLang="en-US" sz="5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5000" dirty="0" smtClean="0">
                <a:latin typeface="Arial" charset="0"/>
                <a:ea typeface="ＭＳ Ｐゴシック" charset="-128"/>
              </a:rPr>
              <a:t>How can these models be used by the industry?</a:t>
            </a:r>
          </a:p>
          <a:p>
            <a:pPr lvl="1"/>
            <a:endParaRPr lang="en-US" altLang="en-US" sz="5000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5000" dirty="0">
                <a:latin typeface="Arial" charset="0"/>
                <a:ea typeface="ＭＳ Ｐゴシック" charset="-128"/>
              </a:rPr>
              <a:t>How can these models be </a:t>
            </a:r>
            <a:r>
              <a:rPr lang="en-US" altLang="en-US" sz="5000" dirty="0" smtClean="0">
                <a:latin typeface="Arial" charset="0"/>
                <a:ea typeface="ＭＳ Ｐゴシック" charset="-128"/>
              </a:rPr>
              <a:t>transferred from one person to another?</a:t>
            </a:r>
          </a:p>
          <a:p>
            <a:pPr lvl="1"/>
            <a:endParaRPr lang="en-US" altLang="en-US" sz="5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5000" dirty="0" smtClean="0">
                <a:latin typeface="Arial" charset="0"/>
                <a:ea typeface="ＭＳ Ｐゴシック" charset="-128"/>
              </a:rPr>
              <a:t>How do we load the trained models onto a machine?</a:t>
            </a:r>
          </a:p>
          <a:p>
            <a:pPr lvl="1"/>
            <a:endParaRPr lang="en-US" altLang="en-US" sz="5000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sz="5000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sz="5000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sz="2000" dirty="0" smtClean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04519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298576" y="2046288"/>
            <a:ext cx="2954338" cy="1544637"/>
          </a:xfrm>
        </p:spPr>
        <p:txBody>
          <a:bodyPr/>
          <a:lstStyle/>
          <a:p>
            <a:r>
              <a:rPr lang="en-US" sz="3000" dirty="0"/>
              <a:t>Predictive Model Markup Language (PMML</a:t>
            </a:r>
            <a:r>
              <a:rPr lang="en-US" sz="3000" dirty="0" smtClean="0"/>
              <a:t>)</a:t>
            </a:r>
            <a:endParaRPr lang="en-US" altLang="en-US" sz="30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298576" y="3719285"/>
            <a:ext cx="2954338" cy="1244600"/>
          </a:xfrm>
        </p:spPr>
        <p:txBody>
          <a:bodyPr/>
          <a:lstStyle/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ea typeface="+mn-ea"/>
                <a:cs typeface="+mn-cs"/>
              </a:rPr>
              <a:t>PMML AND Gaussian Process Regression </a:t>
            </a:r>
            <a:endParaRPr lang="en-US" dirty="0">
              <a:ea typeface="+mn-ea"/>
              <a:cs typeface="+mn-cs"/>
            </a:endParaRP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" r="6104"/>
          <a:stretch/>
        </p:blipFill>
        <p:spPr>
          <a:xfrm>
            <a:off x="4456114" y="2046288"/>
            <a:ext cx="3352572" cy="1944592"/>
          </a:xfrm>
          <a:ln w="6350">
            <a:solidFill>
              <a:schemeClr val="bg1">
                <a:lumMod val="75000"/>
              </a:schemeClr>
            </a:solidFill>
          </a:ln>
          <a:effectLst>
            <a:outerShdw blurRad="635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429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ctr"/>
          <a:lstStyle/>
          <a:p>
            <a:r>
              <a:rPr lang="en-US" altLang="en-US" sz="2800" dirty="0" smtClean="0">
                <a:latin typeface="Arial" charset="0"/>
                <a:ea typeface="ＭＳ Ｐゴシック" charset="-128"/>
              </a:rPr>
              <a:t>Introduction to PMML</a:t>
            </a:r>
            <a:endParaRPr lang="en-US" altLang="en-US" sz="2800" dirty="0">
              <a:latin typeface="Arial" charset="0"/>
              <a:ea typeface="ＭＳ Ｐゴシック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955675" y="1211263"/>
            <a:ext cx="7273925" cy="4362223"/>
          </a:xfrm>
        </p:spPr>
        <p:txBody>
          <a:bodyPr>
            <a:normAutofit/>
          </a:bodyPr>
          <a:lstStyle/>
          <a:p>
            <a:pPr lvl="1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PMML is the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leading standard for representing statistical and data mining models</a:t>
            </a:r>
          </a:p>
          <a:p>
            <a:pPr lvl="1" fontAlgn="auto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Developed by the Data Mining Group (DMG)</a:t>
            </a:r>
          </a:p>
          <a:p>
            <a:pPr lvl="1" fontAlgn="auto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Supported by over 20 Vendors and applications</a:t>
            </a:r>
          </a:p>
          <a:p>
            <a:pPr lvl="1" fontAlgn="auto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Contributions from numerous major players</a:t>
            </a:r>
            <a:endParaRPr lang="en-US" sz="2400" dirty="0" smtClean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lvl="2" fontAlgn="auto">
              <a:spcBef>
                <a:spcPts val="600"/>
              </a:spcBef>
              <a:spcAft>
                <a:spcPts val="0"/>
              </a:spcAft>
              <a:buFont typeface="Source Sans Pro" pitchFamily="34" charset="0"/>
              <a:buChar char="›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NIST</a:t>
            </a:r>
          </a:p>
          <a:p>
            <a:pPr lvl="2" fontAlgn="auto">
              <a:spcBef>
                <a:spcPts val="600"/>
              </a:spcBef>
              <a:spcAft>
                <a:spcPts val="0"/>
              </a:spcAft>
              <a:buFont typeface="Source Sans Pro" pitchFamily="34" charset="0"/>
              <a:buChar char="›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NASA</a:t>
            </a:r>
          </a:p>
          <a:p>
            <a:pPr lvl="2" fontAlgn="auto">
              <a:spcBef>
                <a:spcPts val="600"/>
              </a:spcBef>
              <a:spcAft>
                <a:spcPts val="0"/>
              </a:spcAft>
              <a:buFont typeface="Source Sans Pro" pitchFamily="34" charset="0"/>
              <a:buChar char="›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Open Data Group (ODG)</a:t>
            </a:r>
          </a:p>
          <a:p>
            <a:pPr lvl="2" fontAlgn="auto">
              <a:spcBef>
                <a:spcPts val="600"/>
              </a:spcBef>
              <a:spcAft>
                <a:spcPts val="0"/>
              </a:spcAft>
              <a:buFont typeface="Source Sans Pro" pitchFamily="34" charset="0"/>
              <a:buChar char="›"/>
              <a:defRPr/>
            </a:pP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+mn-ea"/>
              </a:rPr>
              <a:t>Stanford University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_Preso_4x3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SU_Preso_4x3_v7</Template>
  <TotalTime>1287</TotalTime>
  <Words>743</Words>
  <Application>Microsoft Macintosh PowerPoint</Application>
  <PresentationFormat>On-screen Show (4:3)</PresentationFormat>
  <Paragraphs>150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Andale Mono</vt:lpstr>
      <vt:lpstr>Calibri</vt:lpstr>
      <vt:lpstr>Cambria Math</vt:lpstr>
      <vt:lpstr>ＭＳ Ｐゴシック</vt:lpstr>
      <vt:lpstr>Source Sans Pro</vt:lpstr>
      <vt:lpstr>Source Sans Pro Semibold</vt:lpstr>
      <vt:lpstr>Wingdings</vt:lpstr>
      <vt:lpstr>Arial</vt:lpstr>
      <vt:lpstr>SU_Preso_4x3_v6</vt:lpstr>
      <vt:lpstr>SU_Template_TopBar</vt:lpstr>
      <vt:lpstr>Exchanging Predictive Models</vt:lpstr>
      <vt:lpstr>Outline </vt:lpstr>
      <vt:lpstr>Background</vt:lpstr>
      <vt:lpstr>Predictive Models</vt:lpstr>
      <vt:lpstr>Model Training</vt:lpstr>
      <vt:lpstr>Industry Adoption</vt:lpstr>
      <vt:lpstr>Industry Adoption</vt:lpstr>
      <vt:lpstr>Predictive Model Markup Language (PMML)</vt:lpstr>
      <vt:lpstr>Introduction to PMML</vt:lpstr>
      <vt:lpstr>Example PMML File</vt:lpstr>
      <vt:lpstr>Gaussian Process Regression Model</vt:lpstr>
      <vt:lpstr>Gaussian Process Regression Model</vt:lpstr>
      <vt:lpstr>Gaussian Process PMML Package</vt:lpstr>
      <vt:lpstr>Looking to the Future</vt:lpstr>
      <vt:lpstr>Exploring PMML Applications</vt:lpstr>
      <vt:lpstr>Sparse Gaussian Process PMML Package</vt:lpstr>
      <vt:lpstr>Sharing Models with Industry</vt:lpstr>
      <vt:lpstr>Questions?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Guidelines</dc:title>
  <dc:creator>Max Ferguson</dc:creator>
  <dc:description>2012 PowerPoint template redesign</dc:description>
  <cp:lastModifiedBy>Max Ferguson</cp:lastModifiedBy>
  <cp:revision>29</cp:revision>
  <dcterms:created xsi:type="dcterms:W3CDTF">2016-04-24T20:29:10Z</dcterms:created>
  <dcterms:modified xsi:type="dcterms:W3CDTF">2016-04-25T17:57:54Z</dcterms:modified>
</cp:coreProperties>
</file>